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60" r:id="rId5"/>
    <p:sldId id="302" r:id="rId6"/>
    <p:sldId id="303" r:id="rId7"/>
    <p:sldId id="261" r:id="rId8"/>
    <p:sldId id="305" r:id="rId9"/>
    <p:sldId id="306" r:id="rId10"/>
    <p:sldId id="268" r:id="rId11"/>
    <p:sldId id="269" r:id="rId12"/>
    <p:sldId id="272" r:id="rId13"/>
    <p:sldId id="310" r:id="rId14"/>
    <p:sldId id="312" r:id="rId15"/>
    <p:sldId id="313" r:id="rId16"/>
    <p:sldId id="286" r:id="rId17"/>
    <p:sldId id="314" r:id="rId18"/>
    <p:sldId id="315" r:id="rId19"/>
    <p:sldId id="290" r:id="rId20"/>
    <p:sldId id="291" r:id="rId21"/>
    <p:sldId id="317" r:id="rId22"/>
    <p:sldId id="318" r:id="rId23"/>
    <p:sldId id="319" r:id="rId24"/>
    <p:sldId id="293" r:id="rId25"/>
    <p:sldId id="294" r:id="rId26"/>
    <p:sldId id="295" r:id="rId27"/>
    <p:sldId id="320" r:id="rId28"/>
    <p:sldId id="297" r:id="rId29"/>
    <p:sldId id="321" r:id="rId30"/>
    <p:sldId id="322" r:id="rId31"/>
    <p:sldId id="301" r:id="rId32"/>
  </p:sldIdLst>
  <p:sldSz cx="9144000" cy="5143500"/>
  <p:notesSz cx="5143500" cy="9144000"/>
  <p:custDataLst>
    <p:tags r:id="rId36"/>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7.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tags" Target="../tags/tag4.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tags" Target="../tags/tag5.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tags" Target="../tags/tag6.xml"/><Relationship Id="rId1" Type="http://schemas.openxmlformats.org/officeDocument/2006/relationships/image" Target="../media/image6.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tags" Target="../tags/tag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1" Type="http://schemas.openxmlformats.org/officeDocument/2006/relationships/notesSlide" Target="../notesSlides/notesSlide3.xml"/><Relationship Id="rId10" Type="http://schemas.openxmlformats.org/officeDocument/2006/relationships/slideLayout" Target="../slideLayouts/slideLayout1.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1" Type="http://schemas.openxmlformats.org/officeDocument/2006/relationships/notesSlide" Target="../notesSlides/notesSlide4.xml"/><Relationship Id="rId10" Type="http://schemas.openxmlformats.org/officeDocument/2006/relationships/slideLayout" Target="../slideLayouts/slideLayout1.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3.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8.png"/><Relationship Id="rId2" Type="http://schemas.openxmlformats.org/officeDocument/2006/relationships/image" Target="../media/image7.png"/><Relationship Id="rId11" Type="http://schemas.openxmlformats.org/officeDocument/2006/relationships/notesSlide" Target="../notesSlides/notesSlide6.xml"/><Relationship Id="rId10" Type="http://schemas.openxmlformats.org/officeDocument/2006/relationships/slideLayout" Target="../slideLayouts/slideLayout1.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040837" y="3305060"/>
            <a:ext cx="3062326" cy="424815"/>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350" dirty="0">
                <a:solidFill>
                  <a:srgbClr val="00215F"/>
                </a:solidFill>
                <a:latin typeface="Arial" panose="020B0604020202020204" pitchFamily="34" charset="0"/>
                <a:ea typeface="Arial" panose="020B0604020202020204" pitchFamily="34" charset="-122"/>
                <a:cs typeface="Arial" panose="020B0604020202020204" pitchFamily="34" charset="-120"/>
              </a:rPr>
              <a:t>汇报人：</a:t>
            </a:r>
            <a:r>
              <a:rPr lang="zh-CN" altLang="en-US" sz="1350" dirty="0">
                <a:solidFill>
                  <a:srgbClr val="00215F"/>
                </a:solidFill>
                <a:latin typeface="Arial" panose="020B0604020202020204" pitchFamily="34" charset="0"/>
                <a:ea typeface="宋体" panose="02010600030101010101" pitchFamily="2" charset="-122"/>
                <a:cs typeface="Arial" panose="020B0604020202020204" pitchFamily="34" charset="-120"/>
              </a:rPr>
              <a:t>魏慈</a:t>
            </a:r>
            <a:endParaRPr lang="zh-CN" altLang="en-US" sz="1350" dirty="0">
              <a:solidFill>
                <a:srgbClr val="00215F"/>
              </a:solidFill>
              <a:latin typeface="Arial" panose="020B0604020202020204" pitchFamily="34" charset="0"/>
              <a:ea typeface="宋体" panose="02010600030101010101" pitchFamily="2" charset="-122"/>
              <a:cs typeface="Arial" panose="020B0604020202020204" pitchFamily="34" charset="-120"/>
            </a:endParaRPr>
          </a:p>
        </p:txBody>
      </p:sp>
      <p:sp>
        <p:nvSpPr>
          <p:cNvPr id="4" name="Text 2"/>
          <p:cNvSpPr/>
          <p:nvPr/>
        </p:nvSpPr>
        <p:spPr>
          <a:xfrm>
            <a:off x="432664" y="1784498"/>
            <a:ext cx="8278672" cy="804672"/>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4200" b="1" kern="0" spc="300" dirty="0">
                <a:solidFill>
                  <a:srgbClr val="002B7F"/>
                </a:solidFill>
                <a:latin typeface="Arial" panose="020B0604020202020204" pitchFamily="34" charset="0"/>
                <a:ea typeface="Arial" panose="020B0604020202020204" pitchFamily="34" charset="-122"/>
                <a:cs typeface="Arial" panose="020B0604020202020204" pitchFamily="34" charset="-120"/>
              </a:rPr>
              <a:t>百度文心智能体平台功能分享</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258199" y="281813"/>
            <a:ext cx="595863" cy="401295"/>
          </a:xfrm>
          <a:prstGeom prst="rect">
            <a:avLst/>
          </a:prstGeom>
        </p:spPr>
      </p:pic>
      <p:pic>
        <p:nvPicPr>
          <p:cNvPr id="3" name="Image 1" descr="preencoded.png"/>
          <p:cNvPicPr>
            <a:picLocks noChangeAspect="1"/>
          </p:cNvPicPr>
          <p:nvPr/>
        </p:nvPicPr>
        <p:blipFill>
          <a:blip r:embed="rId3"/>
          <a:stretch>
            <a:fillRect/>
          </a:stretch>
        </p:blipFill>
        <p:spPr>
          <a:xfrm>
            <a:off x="457640" y="313792"/>
            <a:ext cx="595863" cy="401295"/>
          </a:xfrm>
          <a:prstGeom prst="rect">
            <a:avLst/>
          </a:prstGeom>
        </p:spPr>
      </p:pic>
      <p:sp>
        <p:nvSpPr>
          <p:cNvPr id="4" name="Text 0"/>
          <p:cNvSpPr/>
          <p:nvPr/>
        </p:nvSpPr>
        <p:spPr>
          <a:xfrm>
            <a:off x="1128484" y="189853"/>
            <a:ext cx="7417158" cy="58521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100" b="1" dirty="0">
                <a:solidFill>
                  <a:srgbClr val="002B7F"/>
                </a:solidFill>
                <a:latin typeface="Arial" panose="020B0604020202020204" pitchFamily="34" charset="0"/>
                <a:ea typeface="Arial" panose="020B0604020202020204" pitchFamily="34" charset="-122"/>
                <a:cs typeface="Arial" panose="020B0604020202020204" pitchFamily="34" charset="-120"/>
              </a:rPr>
              <a:t>广泛应用前景</a:t>
            </a:r>
            <a:endParaRPr lang="en-US" sz="1500" dirty="0"/>
          </a:p>
        </p:txBody>
      </p:sp>
      <p:pic>
        <p:nvPicPr>
          <p:cNvPr id="5" name="Image 2" descr="https://sgw-dx.xf-yun.com/api/v1/sparkdesk/_1730431853776db6e4a271f4b48648f8bf1ab8cc56356.jpg?authorization=c2ltcGxlLWp3dCBhaz1zcGFya2Rlc2s4MDAwMDAwMDAwMDE7ZXhwPTMzMDcyMzE4NTM7YWxnbz1obWFjLXNoYTI1NjtzaWc9TGQzSVVKdnpPNDZGWG85OVpKVUtpOU1QSlJ5bVVYdWFaQ1B4R1V2Tkl6OD0=&amp;x_location=7YfmxI7B7uKO7jlRxIftd60oeLD="/>
          <p:cNvPicPr>
            <a:picLocks noChangeAspect="1"/>
          </p:cNvPicPr>
          <p:nvPr/>
        </p:nvPicPr>
        <p:blipFill>
          <a:blip r:embed="rId4"/>
          <a:stretch>
            <a:fillRect/>
          </a:stretch>
        </p:blipFill>
        <p:spPr>
          <a:xfrm>
            <a:off x="888372" y="1088132"/>
            <a:ext cx="2283193" cy="1282693"/>
          </a:xfrm>
          <a:prstGeom prst="rect">
            <a:avLst/>
          </a:prstGeom>
        </p:spPr>
      </p:pic>
      <p:sp>
        <p:nvSpPr>
          <p:cNvPr id="6" name="Text 1"/>
          <p:cNvSpPr/>
          <p:nvPr/>
        </p:nvSpPr>
        <p:spPr>
          <a:xfrm>
            <a:off x="786384" y="2446016"/>
            <a:ext cx="2487168" cy="46736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游戏开发中智能体应用</a:t>
            </a:r>
            <a:endParaRPr lang="en-US" sz="1500" dirty="0"/>
          </a:p>
        </p:txBody>
      </p:sp>
      <p:sp>
        <p:nvSpPr>
          <p:cNvPr id="7" name="Text 2"/>
          <p:cNvSpPr/>
          <p:nvPr/>
        </p:nvSpPr>
        <p:spPr>
          <a:xfrm>
            <a:off x="814705" y="2894386"/>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在游戏开发领域，智能体被用于创建更加真实和具有挑战性的游戏角色。通过模拟人类玩家的行为模式，智能体能够提供更具吸引力的游戏体验，推动游戏产业的创新发展。</a:t>
            </a:r>
            <a:endParaRPr lang="en-US" sz="1500" dirty="0"/>
          </a:p>
        </p:txBody>
      </p:sp>
      <p:pic>
        <p:nvPicPr>
          <p:cNvPr id="8" name="Image 3" descr="https://sgw-dx.xf-yun.com/api/v1/sparkdesk/_173043185633993dcdd354d8148f4bd2dc66b4145d1ac.jpg?authorization=c2ltcGxlLWp3dCBhaz1zcGFya2Rlc2s4MDAwMDAwMDAwMDE7ZXhwPTMzMDcyMzE4NTY7YWxnbz1obWFjLXNoYTI1NjtzaWc9eHdva3NtbjdRNUdyMHVlQWs2Mi91azgxQzMxV2RrYWtnUlRmY3BWN2x3ST0=&amp;x_location=7YfmxI7B7uKO7jlRxIftd60oeLD="/>
          <p:cNvPicPr>
            <a:picLocks noChangeAspect="1"/>
          </p:cNvPicPr>
          <p:nvPr/>
        </p:nvPicPr>
        <p:blipFill>
          <a:blip r:embed="rId5"/>
          <a:stretch>
            <a:fillRect/>
          </a:stretch>
        </p:blipFill>
        <p:spPr>
          <a:xfrm>
            <a:off x="3466980" y="1088132"/>
            <a:ext cx="2283193" cy="1282693"/>
          </a:xfrm>
          <a:prstGeom prst="rect">
            <a:avLst/>
          </a:prstGeom>
        </p:spPr>
      </p:pic>
      <p:sp>
        <p:nvSpPr>
          <p:cNvPr id="9" name="Text 3"/>
          <p:cNvSpPr/>
          <p:nvPr/>
        </p:nvSpPr>
        <p:spPr>
          <a:xfrm>
            <a:off x="3328416" y="2446016"/>
            <a:ext cx="2487168" cy="46736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金融交易中智能体应用</a:t>
            </a:r>
            <a:endParaRPr lang="en-US" sz="1500" dirty="0"/>
          </a:p>
        </p:txBody>
      </p:sp>
      <p:sp>
        <p:nvSpPr>
          <p:cNvPr id="10" name="Text 4"/>
          <p:cNvSpPr/>
          <p:nvPr/>
        </p:nvSpPr>
        <p:spPr>
          <a:xfrm>
            <a:off x="3401568" y="2773736"/>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在金融交易领域，智能体被用于自动化交易系统，能够快速分析市场数据并做出投资决策。这种技术的应用提高了交易效率，降低了人为错误的风险，为金融市场带来了新的增长点。</a:t>
            </a:r>
            <a:endParaRPr lang="en-US" sz="1500" dirty="0"/>
          </a:p>
        </p:txBody>
      </p:sp>
      <p:pic>
        <p:nvPicPr>
          <p:cNvPr id="11" name="Image 4" descr="https://sgw-dx.xf-yun.com/api/v1/sparkdesk/_17304318540095dd0206d83554764b67fa1c4dd190b3d.jpg?authorization=c2ltcGxlLWp3dCBhaz1zcGFya2Rlc2s4MDAwMDAwMDAwMDE7ZXhwPTMzMDcyMzE4NTQ7YWxnbz1obWFjLXNoYTI1NjtzaWc9Wm1QNVdVdHcxTUdRSWxVUkRidzZ6RFJxaXpYVUZIalpBNVpvem1tWE1Wbz0=&amp;x_location=7YfmxI7B7uKO7jlRxIftd60oeLD="/>
          <p:cNvPicPr>
            <a:picLocks noChangeAspect="1"/>
          </p:cNvPicPr>
          <p:nvPr/>
        </p:nvPicPr>
        <p:blipFill>
          <a:blip r:embed="rId6"/>
          <a:stretch>
            <a:fillRect/>
          </a:stretch>
        </p:blipFill>
        <p:spPr>
          <a:xfrm>
            <a:off x="6009012" y="1088132"/>
            <a:ext cx="2283193" cy="1282693"/>
          </a:xfrm>
          <a:prstGeom prst="rect">
            <a:avLst/>
          </a:prstGeom>
        </p:spPr>
      </p:pic>
      <p:sp>
        <p:nvSpPr>
          <p:cNvPr id="12" name="Text 5"/>
          <p:cNvSpPr/>
          <p:nvPr/>
        </p:nvSpPr>
        <p:spPr>
          <a:xfrm>
            <a:off x="5870448" y="2447488"/>
            <a:ext cx="2487168" cy="46736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自动驾驶中智能体应用</a:t>
            </a:r>
            <a:endParaRPr lang="en-US" sz="1500" dirty="0"/>
          </a:p>
        </p:txBody>
      </p:sp>
      <p:sp>
        <p:nvSpPr>
          <p:cNvPr id="13" name="Text 6"/>
          <p:cNvSpPr/>
          <p:nvPr/>
        </p:nvSpPr>
        <p:spPr>
          <a:xfrm>
            <a:off x="5943600" y="2775208"/>
            <a:ext cx="2414016"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在自动驾驶领域，智能体是实现车辆自主驾驶的关键。通过集成传感器、摄像头和人工智能算法，智能体能够实时处理复杂的交通环境信息，确保安全高效的驾驶体验。</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463370" y="438260"/>
            <a:ext cx="914028" cy="914028"/>
          </a:xfrm>
          <a:prstGeom prst="rect">
            <a:avLst/>
          </a:prstGeom>
        </p:spPr>
      </p:pic>
      <p:sp>
        <p:nvSpPr>
          <p:cNvPr id="3" name="Text 0"/>
          <p:cNvSpPr/>
          <p:nvPr/>
        </p:nvSpPr>
        <p:spPr>
          <a:xfrm>
            <a:off x="477520" y="1935480"/>
            <a:ext cx="5207000" cy="786765"/>
          </a:xfrm>
          <a:prstGeom prst="rect">
            <a:avLst/>
          </a:prstGeom>
          <a:noFill/>
        </p:spPr>
        <p:txBody>
          <a:bodyPr wrap="square" lIns="95250" tIns="95250" rIns="95250" bIns="95250" rtlCol="0" anchor="t">
            <a:noAutofit/>
          </a:bodyPr>
          <a:lstStyle/>
          <a:p>
            <a:pPr marL="0" indent="0">
              <a:lnSpc>
                <a:spcPct val="113000"/>
              </a:lnSpc>
              <a:spcBef>
                <a:spcPts val="375"/>
              </a:spcBef>
              <a:buNone/>
            </a:pPr>
            <a:r>
              <a:rPr lang="en-US" altLang="zh-CN" sz="33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     </a:t>
            </a:r>
            <a:r>
              <a:rPr lang="zh-CN" altLang="en-US" sz="33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百度文心智能体平台</a:t>
            </a:r>
            <a:endParaRPr lang="zh-CN" altLang="en-US" sz="33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345154" y="742055"/>
            <a:ext cx="1356643" cy="89408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4050" b="1" dirty="0">
                <a:solidFill>
                  <a:srgbClr val="002B7F"/>
                </a:solidFill>
                <a:latin typeface="Arial" panose="020B0604020202020204" pitchFamily="34" charset="0"/>
                <a:ea typeface="Arial" panose="020B0604020202020204" pitchFamily="34" charset="-122"/>
                <a:cs typeface="Arial" panose="020B0604020202020204" pitchFamily="34" charset="-120"/>
              </a:rPr>
              <a:t>03</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721995" y="480060"/>
            <a:ext cx="7792720" cy="4244975"/>
          </a:xfrm>
          <a:prstGeom prst="rect">
            <a:avLst/>
          </a:prstGeom>
          <a:noFill/>
        </p:spPr>
        <p:txBody>
          <a:bodyPr wrap="square" rtlCol="0">
            <a:noAutofit/>
          </a:bodyPr>
          <a:p>
            <a:r>
              <a:rPr lang="zh-CN" altLang="en-US" sz="2800"/>
              <a:t>百度文心智能平台介绍</a:t>
            </a:r>
            <a:endParaRPr lang="zh-CN" altLang="en-US" sz="2800"/>
          </a:p>
          <a:p>
            <a:r>
              <a:rPr lang="zh-CN" altLang="en-US" sz="2800"/>
              <a:t>文心智能体平台AgentBuilder，是基于文心大模型的智能体构建平台，为开发者提供低成本的开发方式，支持广大开发者根据自身行业领域、应用场景，采用多样化的能力、工具，打造大模型时代的原生应用。并且为开发者提供百度生态流量分发路径，完成商业闭环。</a:t>
            </a:r>
            <a:endParaRPr lang="zh-CN" altLang="en-US"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320040" y="407670"/>
            <a:ext cx="8467090" cy="4446905"/>
          </a:xfrm>
          <a:prstGeom prst="rect">
            <a:avLst/>
          </a:prstGeom>
          <a:noFill/>
        </p:spPr>
        <p:txBody>
          <a:bodyPr wrap="square" rtlCol="0">
            <a:noAutofit/>
          </a:bodyPr>
          <a:p>
            <a:r>
              <a:rPr lang="zh-CN" altLang="en-US" sz="2000"/>
              <a:t>核心能力：</a:t>
            </a:r>
            <a:endParaRPr lang="zh-CN" altLang="en-US" sz="2000"/>
          </a:p>
          <a:p>
            <a:r>
              <a:rPr lang="zh-CN" altLang="en-US" sz="2000"/>
              <a:t>零基础自然语言创建、数字形象一键配置、高兼容数据集能力、多样化工具插件、百度生态流量分发、数据飞轮全面调优</a:t>
            </a:r>
            <a:endParaRPr lang="zh-CN" altLang="en-US" sz="2000"/>
          </a:p>
          <a:p>
            <a:endParaRPr lang="zh-CN" altLang="en-US" sz="2000"/>
          </a:p>
        </p:txBody>
      </p:sp>
      <p:pic>
        <p:nvPicPr>
          <p:cNvPr id="3" name="图片 2"/>
          <p:cNvPicPr>
            <a:picLocks noChangeAspect="1"/>
          </p:cNvPicPr>
          <p:nvPr/>
        </p:nvPicPr>
        <p:blipFill>
          <a:blip r:embed="rId2"/>
          <a:stretch>
            <a:fillRect/>
          </a:stretch>
        </p:blipFill>
        <p:spPr>
          <a:xfrm>
            <a:off x="998855" y="1537970"/>
            <a:ext cx="7108825" cy="33166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463370" y="438260"/>
            <a:ext cx="914028" cy="914028"/>
          </a:xfrm>
          <a:prstGeom prst="rect">
            <a:avLst/>
          </a:prstGeom>
        </p:spPr>
      </p:pic>
      <p:sp>
        <p:nvSpPr>
          <p:cNvPr id="3" name="Text 0"/>
          <p:cNvSpPr/>
          <p:nvPr/>
        </p:nvSpPr>
        <p:spPr>
          <a:xfrm>
            <a:off x="463370" y="1959269"/>
            <a:ext cx="5221112" cy="76327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3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               工作流</a:t>
            </a:r>
            <a:endParaRPr lang="en-US" sz="1500" dirty="0"/>
          </a:p>
        </p:txBody>
      </p:sp>
      <p:sp>
        <p:nvSpPr>
          <p:cNvPr id="4" name="Text 1"/>
          <p:cNvSpPr/>
          <p:nvPr/>
        </p:nvSpPr>
        <p:spPr>
          <a:xfrm>
            <a:off x="345154" y="742055"/>
            <a:ext cx="1356643" cy="89408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4050" b="1" dirty="0">
                <a:solidFill>
                  <a:srgbClr val="002B7F"/>
                </a:solidFill>
                <a:latin typeface="Arial" panose="020B0604020202020204" pitchFamily="34" charset="0"/>
                <a:ea typeface="Arial" panose="020B0604020202020204" pitchFamily="34" charset="-122"/>
                <a:cs typeface="Arial" panose="020B0604020202020204" pitchFamily="34" charset="-120"/>
              </a:rPr>
              <a:t>04</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617855" y="480060"/>
            <a:ext cx="7750810" cy="4058285"/>
          </a:xfrm>
          <a:prstGeom prst="rect">
            <a:avLst/>
          </a:prstGeom>
          <a:noFill/>
        </p:spPr>
        <p:txBody>
          <a:bodyPr wrap="square" rtlCol="0">
            <a:noAutofit/>
          </a:bodyPr>
          <a:p>
            <a:r>
              <a:rPr lang="zh-CN" altLang="en-US"/>
              <a:t>工作流由多个节点组成，节点主要包含有大语言模型 LLM、代码块、做判断逻辑的选择器、插件等，不同节点需要不同信息才能进行工作，每个节点有两种信息来源，一种是引用前面节点给出的信息，另一种是开发者自己设定的信息。</a:t>
            </a:r>
            <a:endParaRPr lang="zh-CN" altLang="en-US"/>
          </a:p>
          <a:p>
            <a:endParaRPr lang="zh-CN" altLang="en-US"/>
          </a:p>
        </p:txBody>
      </p:sp>
      <p:pic>
        <p:nvPicPr>
          <p:cNvPr id="3" name="图片 2"/>
          <p:cNvPicPr>
            <a:picLocks noChangeAspect="1"/>
          </p:cNvPicPr>
          <p:nvPr/>
        </p:nvPicPr>
        <p:blipFill>
          <a:blip r:embed="rId2"/>
          <a:stretch>
            <a:fillRect/>
          </a:stretch>
        </p:blipFill>
        <p:spPr>
          <a:xfrm>
            <a:off x="2006600" y="1464945"/>
            <a:ext cx="4796790" cy="3591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5" descr="IMG_256"/>
          <p:cNvPicPr>
            <a:picLocks noChangeAspect="1"/>
          </p:cNvPicPr>
          <p:nvPr>
            <p:custDataLst>
              <p:tags r:id="rId2"/>
            </p:custDataLst>
          </p:nvPr>
        </p:nvPicPr>
        <p:blipFill>
          <a:blip r:embed="rId3"/>
          <a:stretch>
            <a:fillRect/>
          </a:stretch>
        </p:blipFill>
        <p:spPr>
          <a:xfrm>
            <a:off x="539115" y="443865"/>
            <a:ext cx="6551295" cy="3444875"/>
          </a:xfrm>
          <a:prstGeom prst="rect">
            <a:avLst/>
          </a:prstGeom>
          <a:noFill/>
          <a:ln w="9525">
            <a:noFill/>
          </a:ln>
        </p:spPr>
      </p:pic>
      <p:pic>
        <p:nvPicPr>
          <p:cNvPr id="10" name="图片 6" descr="IMG_256"/>
          <p:cNvPicPr>
            <a:picLocks noChangeAspect="1"/>
          </p:cNvPicPr>
          <p:nvPr/>
        </p:nvPicPr>
        <p:blipFill>
          <a:blip r:embed="rId4"/>
          <a:stretch>
            <a:fillRect/>
          </a:stretch>
        </p:blipFill>
        <p:spPr>
          <a:xfrm>
            <a:off x="1709420" y="1478915"/>
            <a:ext cx="6985635" cy="318960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258199" y="281813"/>
            <a:ext cx="595863" cy="401295"/>
          </a:xfrm>
          <a:prstGeom prst="rect">
            <a:avLst/>
          </a:prstGeom>
        </p:spPr>
      </p:pic>
      <p:pic>
        <p:nvPicPr>
          <p:cNvPr id="3" name="Image 1" descr="preencoded.png"/>
          <p:cNvPicPr>
            <a:picLocks noChangeAspect="1"/>
          </p:cNvPicPr>
          <p:nvPr/>
        </p:nvPicPr>
        <p:blipFill>
          <a:blip r:embed="rId3"/>
          <a:stretch>
            <a:fillRect/>
          </a:stretch>
        </p:blipFill>
        <p:spPr>
          <a:xfrm>
            <a:off x="457640" y="313792"/>
            <a:ext cx="595863" cy="401295"/>
          </a:xfrm>
          <a:prstGeom prst="rect">
            <a:avLst/>
          </a:prstGeom>
        </p:spPr>
      </p:pic>
      <p:sp>
        <p:nvSpPr>
          <p:cNvPr id="4" name="Text 0"/>
          <p:cNvSpPr/>
          <p:nvPr/>
        </p:nvSpPr>
        <p:spPr>
          <a:xfrm>
            <a:off x="1128484" y="189853"/>
            <a:ext cx="7417158" cy="58521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100" b="1" dirty="0">
                <a:solidFill>
                  <a:srgbClr val="002B7F"/>
                </a:solidFill>
                <a:latin typeface="Arial" panose="020B0604020202020204" pitchFamily="34" charset="0"/>
                <a:ea typeface="Arial" panose="020B0604020202020204" pitchFamily="34" charset="-122"/>
                <a:cs typeface="Arial" panose="020B0604020202020204" pitchFamily="34" charset="-120"/>
              </a:rPr>
              <a:t>发布工作流</a:t>
            </a:r>
            <a:endParaRPr lang="en-US" sz="1500" dirty="0"/>
          </a:p>
        </p:txBody>
      </p:sp>
      <p:pic>
        <p:nvPicPr>
          <p:cNvPr id="5" name="Image 2" descr="preencoded.png"/>
          <p:cNvPicPr>
            <a:picLocks noChangeAspect="1"/>
          </p:cNvPicPr>
          <p:nvPr/>
        </p:nvPicPr>
        <p:blipFill>
          <a:blip r:embed="rId4">
            <a:alphaModFix amt="50000"/>
          </a:blip>
          <a:stretch>
            <a:fillRect/>
          </a:stretch>
        </p:blipFill>
        <p:spPr>
          <a:xfrm rot="-366000">
            <a:off x="639861" y="1356868"/>
            <a:ext cx="2450592" cy="2542032"/>
          </a:xfrm>
          <a:prstGeom prst="rect">
            <a:avLst/>
          </a:prstGeom>
        </p:spPr>
      </p:pic>
      <p:pic>
        <p:nvPicPr>
          <p:cNvPr id="6" name="Image 3" descr="preencoded.png"/>
          <p:cNvPicPr>
            <a:picLocks noChangeAspect="1"/>
          </p:cNvPicPr>
          <p:nvPr/>
        </p:nvPicPr>
        <p:blipFill>
          <a:blip r:embed="rId4"/>
          <a:stretch>
            <a:fillRect/>
          </a:stretch>
        </p:blipFill>
        <p:spPr>
          <a:xfrm>
            <a:off x="679498" y="1343207"/>
            <a:ext cx="2450592" cy="2542032"/>
          </a:xfrm>
          <a:prstGeom prst="rect">
            <a:avLst/>
          </a:prstGeom>
        </p:spPr>
      </p:pic>
      <p:pic>
        <p:nvPicPr>
          <p:cNvPr id="7" name="Image 4" descr="preencoded.png"/>
          <p:cNvPicPr>
            <a:picLocks noChangeAspect="1"/>
          </p:cNvPicPr>
          <p:nvPr/>
        </p:nvPicPr>
        <p:blipFill>
          <a:blip r:embed="rId5"/>
          <a:stretch>
            <a:fillRect/>
          </a:stretch>
        </p:blipFill>
        <p:spPr>
          <a:xfrm>
            <a:off x="916789" y="1153595"/>
            <a:ext cx="512064" cy="512064"/>
          </a:xfrm>
          <a:prstGeom prst="rect">
            <a:avLst/>
          </a:prstGeom>
        </p:spPr>
      </p:pic>
      <p:sp>
        <p:nvSpPr>
          <p:cNvPr id="8" name="Text 1"/>
          <p:cNvSpPr/>
          <p:nvPr/>
        </p:nvSpPr>
        <p:spPr>
          <a:xfrm>
            <a:off x="756803" y="1121591"/>
            <a:ext cx="813748"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9" name="Image 5" descr="preencoded.png"/>
          <p:cNvPicPr>
            <a:picLocks noChangeAspect="1"/>
          </p:cNvPicPr>
          <p:nvPr/>
        </p:nvPicPr>
        <p:blipFill>
          <a:blip r:embed="rId4">
            <a:alphaModFix amt="50000"/>
          </a:blip>
          <a:stretch>
            <a:fillRect/>
          </a:stretch>
        </p:blipFill>
        <p:spPr>
          <a:xfrm rot="-366000">
            <a:off x="3346704" y="1356868"/>
            <a:ext cx="2450592" cy="2542032"/>
          </a:xfrm>
          <a:prstGeom prst="rect">
            <a:avLst/>
          </a:prstGeom>
        </p:spPr>
      </p:pic>
      <p:pic>
        <p:nvPicPr>
          <p:cNvPr id="10" name="Image 6" descr="preencoded.png"/>
          <p:cNvPicPr>
            <a:picLocks noChangeAspect="1"/>
          </p:cNvPicPr>
          <p:nvPr/>
        </p:nvPicPr>
        <p:blipFill>
          <a:blip r:embed="rId4"/>
          <a:stretch>
            <a:fillRect/>
          </a:stretch>
        </p:blipFill>
        <p:spPr>
          <a:xfrm>
            <a:off x="3386341" y="1343207"/>
            <a:ext cx="2450592" cy="2542032"/>
          </a:xfrm>
          <a:prstGeom prst="rect">
            <a:avLst/>
          </a:prstGeom>
        </p:spPr>
      </p:pic>
      <p:pic>
        <p:nvPicPr>
          <p:cNvPr id="11" name="Image 7" descr="preencoded.png"/>
          <p:cNvPicPr>
            <a:picLocks noChangeAspect="1"/>
          </p:cNvPicPr>
          <p:nvPr/>
        </p:nvPicPr>
        <p:blipFill>
          <a:blip r:embed="rId5"/>
          <a:stretch>
            <a:fillRect/>
          </a:stretch>
        </p:blipFill>
        <p:spPr>
          <a:xfrm>
            <a:off x="3623632" y="1153595"/>
            <a:ext cx="512064" cy="512064"/>
          </a:xfrm>
          <a:prstGeom prst="rect">
            <a:avLst/>
          </a:prstGeom>
        </p:spPr>
      </p:pic>
      <p:sp>
        <p:nvSpPr>
          <p:cNvPr id="12" name="Text 2"/>
          <p:cNvSpPr/>
          <p:nvPr/>
        </p:nvSpPr>
        <p:spPr>
          <a:xfrm>
            <a:off x="3472790" y="1126163"/>
            <a:ext cx="813748"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pic>
        <p:nvPicPr>
          <p:cNvPr id="13" name="Image 8" descr="preencoded.png"/>
          <p:cNvPicPr>
            <a:picLocks noChangeAspect="1"/>
          </p:cNvPicPr>
          <p:nvPr/>
        </p:nvPicPr>
        <p:blipFill>
          <a:blip r:embed="rId4">
            <a:alphaModFix amt="50000"/>
          </a:blip>
          <a:stretch>
            <a:fillRect/>
          </a:stretch>
        </p:blipFill>
        <p:spPr>
          <a:xfrm rot="-366000">
            <a:off x="6053547" y="1356868"/>
            <a:ext cx="2450592" cy="2542032"/>
          </a:xfrm>
          <a:prstGeom prst="rect">
            <a:avLst/>
          </a:prstGeom>
        </p:spPr>
      </p:pic>
      <p:pic>
        <p:nvPicPr>
          <p:cNvPr id="14" name="Image 9" descr="preencoded.png"/>
          <p:cNvPicPr>
            <a:picLocks noChangeAspect="1"/>
          </p:cNvPicPr>
          <p:nvPr/>
        </p:nvPicPr>
        <p:blipFill>
          <a:blip r:embed="rId4"/>
          <a:stretch>
            <a:fillRect/>
          </a:stretch>
        </p:blipFill>
        <p:spPr>
          <a:xfrm>
            <a:off x="6093184" y="1343207"/>
            <a:ext cx="2450592" cy="2542032"/>
          </a:xfrm>
          <a:prstGeom prst="rect">
            <a:avLst/>
          </a:prstGeom>
        </p:spPr>
      </p:pic>
      <p:pic>
        <p:nvPicPr>
          <p:cNvPr id="15" name="Image 10" descr="preencoded.png"/>
          <p:cNvPicPr>
            <a:picLocks noChangeAspect="1"/>
          </p:cNvPicPr>
          <p:nvPr/>
        </p:nvPicPr>
        <p:blipFill>
          <a:blip r:embed="rId5"/>
          <a:stretch>
            <a:fillRect/>
          </a:stretch>
        </p:blipFill>
        <p:spPr>
          <a:xfrm>
            <a:off x="6330475" y="1153595"/>
            <a:ext cx="512064" cy="512064"/>
          </a:xfrm>
          <a:prstGeom prst="rect">
            <a:avLst/>
          </a:prstGeom>
        </p:spPr>
      </p:pic>
      <p:sp>
        <p:nvSpPr>
          <p:cNvPr id="16" name="Text 3"/>
          <p:cNvSpPr/>
          <p:nvPr/>
        </p:nvSpPr>
        <p:spPr>
          <a:xfrm>
            <a:off x="6170489" y="1121591"/>
            <a:ext cx="813748"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7" name="Text 4"/>
          <p:cNvSpPr/>
          <p:nvPr/>
        </p:nvSpPr>
        <p:spPr>
          <a:xfrm>
            <a:off x="679498" y="1667126"/>
            <a:ext cx="2449397" cy="448056"/>
          </a:xfrm>
          <a:prstGeom prst="rect">
            <a:avLst/>
          </a:prstGeom>
          <a:noFill/>
        </p:spPr>
        <p:txBody>
          <a:bodyPr wrap="square" lIns="95250" tIns="95250" rIns="95250" bIns="95250" rtlCol="0" anchor="t">
            <a:spAutoFit/>
          </a:bodyPr>
          <a:lstStyle/>
          <a:p>
            <a:pPr marL="0" indent="0" algn="ctr">
              <a:lnSpc>
                <a:spcPct val="100000"/>
              </a:lnSpc>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创建工作流</a:t>
            </a:r>
            <a:endParaRPr lang="en-US" sz="1500" dirty="0"/>
          </a:p>
        </p:txBody>
      </p:sp>
      <p:sp>
        <p:nvSpPr>
          <p:cNvPr id="18" name="Text 5"/>
          <p:cNvSpPr/>
          <p:nvPr/>
        </p:nvSpPr>
        <p:spPr>
          <a:xfrm>
            <a:off x="807514" y="1988925"/>
            <a:ext cx="2194560" cy="12801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在发布工作流的初始阶段，需要为工作流命名并设置头像和描述。这一步骤是构建工作流的基础，确保了工作流的可识别性和易管理性。</a:t>
            </a:r>
            <a:endParaRPr lang="en-US" sz="1500" dirty="0"/>
          </a:p>
        </p:txBody>
      </p:sp>
      <p:sp>
        <p:nvSpPr>
          <p:cNvPr id="19" name="Text 6"/>
          <p:cNvSpPr/>
          <p:nvPr/>
        </p:nvSpPr>
        <p:spPr>
          <a:xfrm>
            <a:off x="3386341" y="1667126"/>
            <a:ext cx="2449397" cy="448056"/>
          </a:xfrm>
          <a:prstGeom prst="rect">
            <a:avLst/>
          </a:prstGeom>
          <a:noFill/>
        </p:spPr>
        <p:txBody>
          <a:bodyPr wrap="square" lIns="95250" tIns="95250" rIns="95250" bIns="95250" rtlCol="0" anchor="t">
            <a:spAutoFit/>
          </a:bodyPr>
          <a:lstStyle/>
          <a:p>
            <a:pPr marL="0" indent="0" algn="ctr">
              <a:lnSpc>
                <a:spcPct val="100000"/>
              </a:lnSpc>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编排工作流</a:t>
            </a:r>
            <a:endParaRPr lang="en-US" sz="1500" dirty="0"/>
          </a:p>
        </p:txBody>
      </p:sp>
      <p:sp>
        <p:nvSpPr>
          <p:cNvPr id="20" name="Text 7"/>
          <p:cNvSpPr/>
          <p:nvPr/>
        </p:nvSpPr>
        <p:spPr>
          <a:xfrm>
            <a:off x="3514357" y="1988925"/>
            <a:ext cx="2194560"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编排工作流涉及将所需的节点从左侧面板拖拽到画布上，并根据任务执行顺序用线连接这些节点。每个节点的输入或输出参数都需要进行配置，以确保数据流的顺畅。</a:t>
            </a:r>
            <a:endParaRPr lang="en-US" sz="1500" dirty="0"/>
          </a:p>
        </p:txBody>
      </p:sp>
      <p:sp>
        <p:nvSpPr>
          <p:cNvPr id="21" name="Text 8"/>
          <p:cNvSpPr/>
          <p:nvPr/>
        </p:nvSpPr>
        <p:spPr>
          <a:xfrm>
            <a:off x="6093184" y="1667126"/>
            <a:ext cx="2449397" cy="448056"/>
          </a:xfrm>
          <a:prstGeom prst="rect">
            <a:avLst/>
          </a:prstGeom>
          <a:noFill/>
        </p:spPr>
        <p:txBody>
          <a:bodyPr wrap="square" lIns="95250" tIns="95250" rIns="95250" bIns="95250" rtlCol="0" anchor="t">
            <a:spAutoFit/>
          </a:bodyPr>
          <a:lstStyle/>
          <a:p>
            <a:pPr marL="0" indent="0" algn="ctr">
              <a:lnSpc>
                <a:spcPct val="100000"/>
              </a:lnSpc>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测试与发布工作流</a:t>
            </a:r>
            <a:endParaRPr lang="en-US" sz="1500" dirty="0"/>
          </a:p>
        </p:txBody>
      </p:sp>
      <p:sp>
        <p:nvSpPr>
          <p:cNvPr id="22" name="Text 9"/>
          <p:cNvSpPr/>
          <p:nvPr/>
        </p:nvSpPr>
        <p:spPr>
          <a:xfrm>
            <a:off x="6221200" y="1988925"/>
            <a:ext cx="2194560" cy="1499616"/>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在发布工作流之前，需要进行全面的测试，包括对单个节点的调试和对整个工作流的全局调试。只有经过试运行且成功的工作流才能被发布，发布后的工作流即可被调用使用。</a:t>
            </a: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463370" y="438260"/>
            <a:ext cx="914028" cy="914028"/>
          </a:xfrm>
          <a:prstGeom prst="rect">
            <a:avLst/>
          </a:prstGeom>
        </p:spPr>
      </p:pic>
      <p:sp>
        <p:nvSpPr>
          <p:cNvPr id="3" name="Text 0"/>
          <p:cNvSpPr/>
          <p:nvPr/>
        </p:nvSpPr>
        <p:spPr>
          <a:xfrm>
            <a:off x="463370" y="1959269"/>
            <a:ext cx="5221112" cy="76327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3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           智能体插件</a:t>
            </a:r>
            <a:endParaRPr lang="en-US" sz="1500" dirty="0"/>
          </a:p>
        </p:txBody>
      </p:sp>
      <p:sp>
        <p:nvSpPr>
          <p:cNvPr id="4" name="Text 1"/>
          <p:cNvSpPr/>
          <p:nvPr/>
        </p:nvSpPr>
        <p:spPr>
          <a:xfrm>
            <a:off x="345154" y="742055"/>
            <a:ext cx="1356643" cy="89408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4050" b="1" dirty="0">
                <a:solidFill>
                  <a:srgbClr val="002B7F"/>
                </a:solidFill>
                <a:latin typeface="Arial" panose="020B0604020202020204" pitchFamily="34" charset="0"/>
                <a:ea typeface="Arial" panose="020B0604020202020204" pitchFamily="34" charset="-122"/>
                <a:cs typeface="Arial" panose="020B0604020202020204" pitchFamily="34" charset="-120"/>
              </a:rPr>
              <a:t>05</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665480" y="543560"/>
            <a:ext cx="7616190" cy="4105275"/>
          </a:xfrm>
          <a:prstGeom prst="rect">
            <a:avLst/>
          </a:prstGeom>
          <a:noFill/>
        </p:spPr>
        <p:txBody>
          <a:bodyPr wrap="square" rtlCol="0">
            <a:noAutofit/>
          </a:bodyPr>
          <a:p>
            <a:r>
              <a:rPr lang="zh-CN" altLang="en-US" sz="2800"/>
              <a:t>智能体插件</a:t>
            </a:r>
            <a:endParaRPr lang="zh-CN" altLang="en-US" sz="2800"/>
          </a:p>
          <a:p>
            <a:r>
              <a:rPr lang="zh-CN" altLang="en-US" sz="2800"/>
              <a:t>智能体的插件是一系列第三方工具（API），可以理解为拥有特定功能的辅助工具，这些工具通过提供外部数据、执行特定任务或增强智能体的能力来扩展其功能。插件为智能体提供了各个领域的最新讯息和扩展功能，使得智能体能够更好地满足用户的需求，提高交互的效率和质量。</a:t>
            </a:r>
            <a:endParaRPr lang="zh-CN" altLang="en-US"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463370" y="438260"/>
            <a:ext cx="914028" cy="914028"/>
          </a:xfrm>
          <a:prstGeom prst="rect">
            <a:avLst/>
          </a:prstGeom>
        </p:spPr>
      </p:pic>
      <p:sp>
        <p:nvSpPr>
          <p:cNvPr id="3" name="Text 0"/>
          <p:cNvSpPr/>
          <p:nvPr/>
        </p:nvSpPr>
        <p:spPr>
          <a:xfrm>
            <a:off x="463550" y="1958975"/>
            <a:ext cx="5220970" cy="803275"/>
          </a:xfrm>
          <a:prstGeom prst="rect">
            <a:avLst/>
          </a:prstGeom>
          <a:noFill/>
        </p:spPr>
        <p:txBody>
          <a:bodyPr wrap="square" lIns="95250" tIns="95250" rIns="95250" bIns="95250" rtlCol="0" anchor="t">
            <a:noAutofit/>
          </a:bodyPr>
          <a:lstStyle/>
          <a:p>
            <a:pPr marL="0" indent="0">
              <a:lnSpc>
                <a:spcPct val="113000"/>
              </a:lnSpc>
              <a:spcBef>
                <a:spcPts val="375"/>
              </a:spcBef>
              <a:buNone/>
            </a:pPr>
            <a:r>
              <a:rPr lang="en-US" sz="33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            智能体概述</a:t>
            </a:r>
            <a:endParaRPr lang="en-US" sz="1500" dirty="0"/>
          </a:p>
        </p:txBody>
      </p:sp>
      <p:sp>
        <p:nvSpPr>
          <p:cNvPr id="4" name="Text 1"/>
          <p:cNvSpPr/>
          <p:nvPr/>
        </p:nvSpPr>
        <p:spPr>
          <a:xfrm>
            <a:off x="345154" y="742055"/>
            <a:ext cx="1356643" cy="94183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4050" b="1" dirty="0">
                <a:solidFill>
                  <a:srgbClr val="002B7F"/>
                </a:solidFill>
                <a:latin typeface="Arial" panose="020B0604020202020204" pitchFamily="34" charset="0"/>
                <a:ea typeface="Arial" panose="020B0604020202020204" pitchFamily="34" charset="-122"/>
                <a:cs typeface="Arial" panose="020B0604020202020204" pitchFamily="34" charset="-120"/>
              </a:rPr>
              <a:t>01</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图片 1"/>
          <p:cNvPicPr>
            <a:picLocks noChangeAspect="1"/>
          </p:cNvPicPr>
          <p:nvPr>
            <p:custDataLst>
              <p:tags r:id="rId2"/>
            </p:custDataLst>
          </p:nvPr>
        </p:nvPicPr>
        <p:blipFill>
          <a:blip r:embed="rId3"/>
          <a:stretch>
            <a:fillRect/>
          </a:stretch>
        </p:blipFill>
        <p:spPr>
          <a:xfrm>
            <a:off x="812165" y="548005"/>
            <a:ext cx="5693410" cy="3245485"/>
          </a:xfrm>
          <a:prstGeom prst="rect">
            <a:avLst/>
          </a:prstGeom>
          <a:noFill/>
          <a:ln>
            <a:noFill/>
          </a:ln>
        </p:spPr>
      </p:pic>
      <p:pic>
        <p:nvPicPr>
          <p:cNvPr id="4" name="图片 2"/>
          <p:cNvPicPr>
            <a:picLocks noChangeAspect="1"/>
          </p:cNvPicPr>
          <p:nvPr/>
        </p:nvPicPr>
        <p:blipFill>
          <a:blip r:embed="rId4"/>
          <a:stretch>
            <a:fillRect/>
          </a:stretch>
        </p:blipFill>
        <p:spPr>
          <a:xfrm>
            <a:off x="3011488" y="787083"/>
            <a:ext cx="5273675" cy="40824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00" name="文本框 99"/>
          <p:cNvSpPr txBox="1"/>
          <p:nvPr/>
        </p:nvSpPr>
        <p:spPr>
          <a:xfrm>
            <a:off x="571500" y="332740"/>
            <a:ext cx="7696200" cy="4350385"/>
          </a:xfrm>
          <a:prstGeom prst="rect">
            <a:avLst/>
          </a:prstGeom>
          <a:noFill/>
          <a:ln w="9525">
            <a:noFill/>
          </a:ln>
        </p:spPr>
        <p:txBody>
          <a:bodyPr>
            <a:noAutofit/>
          </a:bodyPr>
          <a:p>
            <a:pPr indent="0"/>
            <a:r>
              <a:rPr lang="zh-CN" sz="2400" b="0">
                <a:latin typeface="Calibri" panose="020F0502020204030204" charset="0"/>
                <a:ea typeface="宋体" panose="02010600030101010101" pitchFamily="2" charset="-122"/>
              </a:rPr>
              <a:t>创建插件</a:t>
            </a:r>
            <a:r>
              <a:rPr lang="zh-CN" sz="2400" b="0">
                <a:ea typeface="宋体" panose="02010600030101010101" pitchFamily="2" charset="-122"/>
              </a:rPr>
              <a:t>文心智能体平台为拥有数据的开发者，提供无代码插件创建方式</a:t>
            </a:r>
            <a:r>
              <a:rPr lang="zh-CN" sz="2400" b="0">
                <a:latin typeface="Calibri" panose="020F0502020204030204" charset="0"/>
                <a:ea typeface="宋体" panose="02010600030101010101" pitchFamily="2" charset="-122"/>
              </a:rPr>
              <a:t>1、上传数据集第一步：本地上传数据文件。第二步：数据分段处理。2、创建和填写信息，并进行优化登录平台后从左侧导航「我的插件」进入插件中心，点击「创建插件」进入平台的数据类插件创建流程。填写插件基础信息选择插件关联的数据集配置插件的模型提示信息</a:t>
            </a:r>
            <a:endParaRPr lang="zh-CN" altLang="en-US" sz="2400" b="0">
              <a:latin typeface="Calibri" panose="020F0502020204030204"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463370" y="438260"/>
            <a:ext cx="914028" cy="914028"/>
          </a:xfrm>
          <a:prstGeom prst="rect">
            <a:avLst/>
          </a:prstGeom>
        </p:spPr>
      </p:pic>
      <p:sp>
        <p:nvSpPr>
          <p:cNvPr id="3" name="Text 0"/>
          <p:cNvSpPr/>
          <p:nvPr/>
        </p:nvSpPr>
        <p:spPr>
          <a:xfrm>
            <a:off x="463370" y="1959269"/>
            <a:ext cx="5221112" cy="78638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3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Prompt工程</a:t>
            </a:r>
            <a:endParaRPr lang="en-US" sz="1500" dirty="0"/>
          </a:p>
        </p:txBody>
      </p:sp>
      <p:sp>
        <p:nvSpPr>
          <p:cNvPr id="4" name="Text 1"/>
          <p:cNvSpPr/>
          <p:nvPr/>
        </p:nvSpPr>
        <p:spPr>
          <a:xfrm>
            <a:off x="345154" y="742055"/>
            <a:ext cx="1356643" cy="94183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4050" b="1" dirty="0">
                <a:solidFill>
                  <a:srgbClr val="002B7F"/>
                </a:solidFill>
                <a:latin typeface="Arial" panose="020B0604020202020204" pitchFamily="34" charset="0"/>
                <a:ea typeface="Arial" panose="020B0604020202020204" pitchFamily="34" charset="-122"/>
                <a:cs typeface="Arial" panose="020B0604020202020204" pitchFamily="34" charset="-120"/>
              </a:rPr>
              <a:t>17</a:t>
            </a:r>
            <a:endParaRPr lang="en-US"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258199" y="281813"/>
            <a:ext cx="595863" cy="401295"/>
          </a:xfrm>
          <a:prstGeom prst="rect">
            <a:avLst/>
          </a:prstGeom>
        </p:spPr>
      </p:pic>
      <p:pic>
        <p:nvPicPr>
          <p:cNvPr id="3" name="Image 1" descr="preencoded.png"/>
          <p:cNvPicPr>
            <a:picLocks noChangeAspect="1"/>
          </p:cNvPicPr>
          <p:nvPr/>
        </p:nvPicPr>
        <p:blipFill>
          <a:blip r:embed="rId3"/>
          <a:stretch>
            <a:fillRect/>
          </a:stretch>
        </p:blipFill>
        <p:spPr>
          <a:xfrm>
            <a:off x="457640" y="313792"/>
            <a:ext cx="595863" cy="401295"/>
          </a:xfrm>
          <a:prstGeom prst="rect">
            <a:avLst/>
          </a:prstGeom>
        </p:spPr>
      </p:pic>
      <p:sp>
        <p:nvSpPr>
          <p:cNvPr id="4" name="Text 0"/>
          <p:cNvSpPr/>
          <p:nvPr/>
        </p:nvSpPr>
        <p:spPr>
          <a:xfrm>
            <a:off x="1128484" y="189853"/>
            <a:ext cx="7417158" cy="58521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100" b="1" dirty="0">
                <a:solidFill>
                  <a:srgbClr val="002B7F"/>
                </a:solidFill>
                <a:latin typeface="Arial" panose="020B0604020202020204" pitchFamily="34" charset="0"/>
                <a:ea typeface="Arial" panose="020B0604020202020204" pitchFamily="34" charset="-122"/>
                <a:cs typeface="Arial" panose="020B0604020202020204" pitchFamily="34" charset="-120"/>
              </a:rPr>
              <a:t>提示词工程定义</a:t>
            </a:r>
            <a:endParaRPr lang="en-US" sz="1500" dirty="0"/>
          </a:p>
        </p:txBody>
      </p:sp>
      <p:sp>
        <p:nvSpPr>
          <p:cNvPr id="5" name="Text 1"/>
          <p:cNvSpPr/>
          <p:nvPr/>
        </p:nvSpPr>
        <p:spPr>
          <a:xfrm>
            <a:off x="2743200" y="1025863"/>
            <a:ext cx="3657600" cy="44805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提示词工程的概念</a:t>
            </a:r>
            <a:endParaRPr lang="en-US" sz="1500" dirty="0"/>
          </a:p>
        </p:txBody>
      </p:sp>
      <p:sp>
        <p:nvSpPr>
          <p:cNvPr id="6" name="Text 2"/>
          <p:cNvSpPr/>
          <p:nvPr/>
        </p:nvSpPr>
        <p:spPr>
          <a:xfrm>
            <a:off x="2743200" y="1368172"/>
            <a:ext cx="3657600" cy="84124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提示词工程，也称为上下文提示，是一种通过结构化文本来完善提示词的方法，旨在引导大语言模型输出用户期望的结果。</a:t>
            </a:r>
            <a:endParaRPr lang="en-US" sz="1500" dirty="0"/>
          </a:p>
        </p:txBody>
      </p:sp>
      <p:sp>
        <p:nvSpPr>
          <p:cNvPr id="7" name="Text 3"/>
          <p:cNvSpPr/>
          <p:nvPr/>
        </p:nvSpPr>
        <p:spPr>
          <a:xfrm>
            <a:off x="522708" y="2567541"/>
            <a:ext cx="3657600" cy="44805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提示词工程的作用</a:t>
            </a:r>
            <a:endParaRPr lang="en-US" sz="1500" dirty="0"/>
          </a:p>
        </p:txBody>
      </p:sp>
      <p:sp>
        <p:nvSpPr>
          <p:cNvPr id="8" name="Text 4"/>
          <p:cNvSpPr/>
          <p:nvPr/>
        </p:nvSpPr>
        <p:spPr>
          <a:xfrm>
            <a:off x="522708" y="2899468"/>
            <a:ext cx="3657600" cy="84124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提示词工程可以在不更新模型权重的情况下，让大语言模型完成不同类型的任务，提高了模型的灵活性和适用性。</a:t>
            </a:r>
            <a:endParaRPr lang="en-US" sz="1500" dirty="0"/>
          </a:p>
        </p:txBody>
      </p:sp>
      <p:sp>
        <p:nvSpPr>
          <p:cNvPr id="9" name="Text 5"/>
          <p:cNvSpPr/>
          <p:nvPr/>
        </p:nvSpPr>
        <p:spPr>
          <a:xfrm>
            <a:off x="4963692" y="2567541"/>
            <a:ext cx="3657600" cy="44805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提示词工程的应用</a:t>
            </a:r>
            <a:endParaRPr lang="en-US" sz="1500" dirty="0"/>
          </a:p>
        </p:txBody>
      </p:sp>
      <p:sp>
        <p:nvSpPr>
          <p:cNvPr id="10" name="Text 6"/>
          <p:cNvSpPr/>
          <p:nvPr/>
        </p:nvSpPr>
        <p:spPr>
          <a:xfrm>
            <a:off x="4963692" y="2899468"/>
            <a:ext cx="3657600" cy="841248"/>
          </a:xfrm>
          <a:prstGeom prst="rect">
            <a:avLst/>
          </a:prstGeom>
          <a:noFill/>
        </p:spPr>
        <p:txBody>
          <a:bodyPr wrap="square" lIns="95250" tIns="95250" rIns="95250" bIns="95250" rtlCol="0" anchor="t">
            <a:spAutoFit/>
          </a:bodyPr>
          <a:lstStyle/>
          <a:p>
            <a:pPr marL="0" indent="0" algn="just">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提示词工程广泛应用于各种场景，如对话系统、文本生成等，通过优化提示词，可以提升模型的性能和用户体验。</a:t>
            </a:r>
            <a:endParaRPr lang="en-US"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258199" y="281813"/>
            <a:ext cx="595863" cy="401295"/>
          </a:xfrm>
          <a:prstGeom prst="rect">
            <a:avLst/>
          </a:prstGeom>
        </p:spPr>
      </p:pic>
      <p:pic>
        <p:nvPicPr>
          <p:cNvPr id="3" name="Image 1" descr="preencoded.png"/>
          <p:cNvPicPr>
            <a:picLocks noChangeAspect="1"/>
          </p:cNvPicPr>
          <p:nvPr/>
        </p:nvPicPr>
        <p:blipFill>
          <a:blip r:embed="rId3"/>
          <a:stretch>
            <a:fillRect/>
          </a:stretch>
        </p:blipFill>
        <p:spPr>
          <a:xfrm>
            <a:off x="457640" y="313792"/>
            <a:ext cx="595863" cy="401295"/>
          </a:xfrm>
          <a:prstGeom prst="rect">
            <a:avLst/>
          </a:prstGeom>
        </p:spPr>
      </p:pic>
      <p:sp>
        <p:nvSpPr>
          <p:cNvPr id="4" name="Text 0"/>
          <p:cNvSpPr/>
          <p:nvPr/>
        </p:nvSpPr>
        <p:spPr>
          <a:xfrm>
            <a:off x="1128484" y="189853"/>
            <a:ext cx="7417158" cy="58521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100" b="1" dirty="0">
                <a:solidFill>
                  <a:srgbClr val="002B7F"/>
                </a:solidFill>
                <a:latin typeface="Arial" panose="020B0604020202020204" pitchFamily="34" charset="0"/>
                <a:ea typeface="Arial" panose="020B0604020202020204" pitchFamily="34" charset="-122"/>
                <a:cs typeface="Arial" panose="020B0604020202020204" pitchFamily="34" charset="-120"/>
              </a:rPr>
              <a:t>典型构成</a:t>
            </a:r>
            <a:endParaRPr lang="en-US" sz="1500" dirty="0"/>
          </a:p>
        </p:txBody>
      </p:sp>
      <p:pic>
        <p:nvPicPr>
          <p:cNvPr id="5" name="Image 2" descr="preencoded.png"/>
          <p:cNvPicPr>
            <a:picLocks noChangeAspect="1"/>
          </p:cNvPicPr>
          <p:nvPr/>
        </p:nvPicPr>
        <p:blipFill>
          <a:blip r:embed="rId4">
            <a:alphaModFix amt="10000"/>
          </a:blip>
          <a:stretch>
            <a:fillRect/>
          </a:stretch>
        </p:blipFill>
        <p:spPr>
          <a:xfrm>
            <a:off x="695478" y="1030470"/>
            <a:ext cx="2516103" cy="3082559"/>
          </a:xfrm>
          <a:prstGeom prst="rect">
            <a:avLst/>
          </a:prstGeom>
        </p:spPr>
      </p:pic>
      <p:sp>
        <p:nvSpPr>
          <p:cNvPr id="6" name="Text 1"/>
          <p:cNvSpPr/>
          <p:nvPr/>
        </p:nvSpPr>
        <p:spPr>
          <a:xfrm>
            <a:off x="768630" y="1164778"/>
            <a:ext cx="1362233"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85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7" name="Text 2"/>
          <p:cNvSpPr/>
          <p:nvPr/>
        </p:nvSpPr>
        <p:spPr>
          <a:xfrm>
            <a:off x="695478" y="1672786"/>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指令与上下文</a:t>
            </a:r>
            <a:endParaRPr lang="en-US" sz="1500" dirty="0"/>
          </a:p>
        </p:txBody>
      </p:sp>
      <p:sp>
        <p:nvSpPr>
          <p:cNvPr id="8" name="Text 3"/>
          <p:cNvSpPr/>
          <p:nvPr/>
        </p:nvSpPr>
        <p:spPr>
          <a:xfrm>
            <a:off x="695478" y="2184850"/>
            <a:ext cx="2516103" cy="1828800"/>
          </a:xfrm>
          <a:prstGeom prst="rect">
            <a:avLst/>
          </a:prstGeom>
          <a:noFill/>
        </p:spPr>
        <p:txBody>
          <a:bodyPr wrap="square" lIns="95250" tIns="95250" rIns="95250" bIns="95250" rtlCol="0" anchor="t">
            <a:spAutoFit/>
          </a:bodyPr>
          <a:lstStyle/>
          <a:p>
            <a:pPr marL="0" indent="0" algn="just">
              <a:lnSpc>
                <a:spcPct val="113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在构建有效的AI模型时，明确指令和提供充分的上下文至关重要。指令指导模型执行特定任务，而上下文则帮助模型理解任务的背景和细节，从而提高执行的准确性和效率。</a:t>
            </a:r>
            <a:endParaRPr lang="en-US" sz="1500" dirty="0"/>
          </a:p>
        </p:txBody>
      </p:sp>
      <p:pic>
        <p:nvPicPr>
          <p:cNvPr id="9" name="Image 3" descr="preencoded.png"/>
          <p:cNvPicPr>
            <a:picLocks noChangeAspect="1"/>
          </p:cNvPicPr>
          <p:nvPr/>
        </p:nvPicPr>
        <p:blipFill>
          <a:blip r:embed="rId5">
            <a:alphaModFix amt="10000"/>
          </a:blip>
          <a:stretch>
            <a:fillRect/>
          </a:stretch>
        </p:blipFill>
        <p:spPr>
          <a:xfrm>
            <a:off x="3313949" y="1030470"/>
            <a:ext cx="2516103" cy="3082559"/>
          </a:xfrm>
          <a:prstGeom prst="rect">
            <a:avLst/>
          </a:prstGeom>
        </p:spPr>
      </p:pic>
      <p:sp>
        <p:nvSpPr>
          <p:cNvPr id="10" name="Text 4"/>
          <p:cNvSpPr/>
          <p:nvPr/>
        </p:nvSpPr>
        <p:spPr>
          <a:xfrm>
            <a:off x="3396245" y="1164778"/>
            <a:ext cx="1104990"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85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1" name="Text 5"/>
          <p:cNvSpPr/>
          <p:nvPr/>
        </p:nvSpPr>
        <p:spPr>
          <a:xfrm>
            <a:off x="3313949" y="1672786"/>
            <a:ext cx="237744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输入数据与输出指示</a:t>
            </a:r>
            <a:endParaRPr lang="en-US" sz="1500" dirty="0"/>
          </a:p>
        </p:txBody>
      </p:sp>
      <p:sp>
        <p:nvSpPr>
          <p:cNvPr id="12" name="Text 6"/>
          <p:cNvSpPr/>
          <p:nvPr/>
        </p:nvSpPr>
        <p:spPr>
          <a:xfrm>
            <a:off x="3313949" y="2184850"/>
            <a:ext cx="2516103" cy="1554480"/>
          </a:xfrm>
          <a:prstGeom prst="rect">
            <a:avLst/>
          </a:prstGeom>
          <a:noFill/>
        </p:spPr>
        <p:txBody>
          <a:bodyPr wrap="square" lIns="95250" tIns="95250" rIns="95250" bIns="95250" rtlCol="0" anchor="t">
            <a:spAutoFit/>
          </a:bodyPr>
          <a:lstStyle/>
          <a:p>
            <a:pPr marL="0" indent="0" algn="just">
              <a:lnSpc>
                <a:spcPct val="113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输入数据是AI模型处理的基础，它决定了模型能够学习到的信息范围。输出指示则明确了模型需要达到的目标或结果，这两者共同定义了模型的功能和性能标准。</a:t>
            </a:r>
            <a:endParaRPr lang="en-US" sz="1500" dirty="0"/>
          </a:p>
        </p:txBody>
      </p:sp>
      <p:pic>
        <p:nvPicPr>
          <p:cNvPr id="13" name="Image 4" descr="preencoded.png"/>
          <p:cNvPicPr>
            <a:picLocks noChangeAspect="1"/>
          </p:cNvPicPr>
          <p:nvPr/>
        </p:nvPicPr>
        <p:blipFill>
          <a:blip r:embed="rId4">
            <a:alphaModFix amt="10000"/>
          </a:blip>
          <a:stretch>
            <a:fillRect/>
          </a:stretch>
        </p:blipFill>
        <p:spPr>
          <a:xfrm>
            <a:off x="5932420" y="1030470"/>
            <a:ext cx="2516103" cy="3082559"/>
          </a:xfrm>
          <a:prstGeom prst="rect">
            <a:avLst/>
          </a:prstGeom>
        </p:spPr>
      </p:pic>
      <p:sp>
        <p:nvSpPr>
          <p:cNvPr id="14" name="Text 7"/>
          <p:cNvSpPr/>
          <p:nvPr/>
        </p:nvSpPr>
        <p:spPr>
          <a:xfrm>
            <a:off x="6005572" y="1164778"/>
            <a:ext cx="1333989" cy="70408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85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5" name="Text 8"/>
          <p:cNvSpPr/>
          <p:nvPr/>
        </p:nvSpPr>
        <p:spPr>
          <a:xfrm>
            <a:off x="5932805" y="1586865"/>
            <a:ext cx="2377440" cy="828675"/>
          </a:xfrm>
          <a:prstGeom prst="rect">
            <a:avLst/>
          </a:prstGeom>
          <a:noFill/>
        </p:spPr>
        <p:txBody>
          <a:bodyPr wrap="square" lIns="95250" tIns="95250" rIns="95250" bIns="95250" rtlCol="0" anchor="t">
            <a:noAutofit/>
          </a:bodyPr>
          <a:lstStyle/>
          <a:p>
            <a:pPr marL="0" indent="0">
              <a:lnSpc>
                <a:spcPct val="113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分割不同部分与使用分隔符</a:t>
            </a:r>
            <a:endParaRPr lang="en-US" sz="1500" dirty="0"/>
          </a:p>
        </p:txBody>
      </p:sp>
      <p:sp>
        <p:nvSpPr>
          <p:cNvPr id="16" name="Text 9"/>
          <p:cNvSpPr/>
          <p:nvPr/>
        </p:nvSpPr>
        <p:spPr>
          <a:xfrm>
            <a:off x="5932420" y="2184850"/>
            <a:ext cx="2516103" cy="1828800"/>
          </a:xfrm>
          <a:prstGeom prst="rect">
            <a:avLst/>
          </a:prstGeom>
          <a:noFill/>
        </p:spPr>
        <p:txBody>
          <a:bodyPr wrap="square" lIns="95250" tIns="95250" rIns="95250" bIns="95250" rtlCol="0" anchor="t">
            <a:spAutoFit/>
          </a:bodyPr>
          <a:lstStyle/>
          <a:p>
            <a:pPr marL="0" indent="0" algn="just">
              <a:lnSpc>
                <a:spcPct val="113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在处理复杂任务时，将任务分解为更小的部分并使用分隔符来区分这些部分，可以帮助AI模型更好地理解和处理信息。这种方法提高了模型的灵活性和处理复杂问题的能力。</a:t>
            </a:r>
            <a:endParaRPr lang="en-US" sz="1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5" name="图片 8"/>
          <p:cNvPicPr>
            <a:picLocks noChangeAspect="1"/>
          </p:cNvPicPr>
          <p:nvPr>
            <p:custDataLst>
              <p:tags r:id="rId2"/>
            </p:custDataLst>
          </p:nvPr>
        </p:nvPicPr>
        <p:blipFill>
          <a:blip r:embed="rId3"/>
          <a:stretch>
            <a:fillRect/>
          </a:stretch>
        </p:blipFill>
        <p:spPr>
          <a:xfrm>
            <a:off x="1204595" y="225425"/>
            <a:ext cx="6734175" cy="46920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463370" y="438260"/>
            <a:ext cx="914028" cy="914028"/>
          </a:xfrm>
          <a:prstGeom prst="rect">
            <a:avLst/>
          </a:prstGeom>
        </p:spPr>
      </p:pic>
      <p:sp>
        <p:nvSpPr>
          <p:cNvPr id="3" name="Text 0"/>
          <p:cNvSpPr/>
          <p:nvPr/>
        </p:nvSpPr>
        <p:spPr>
          <a:xfrm>
            <a:off x="463370" y="1959269"/>
            <a:ext cx="5221112" cy="76327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3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              知识库</a:t>
            </a:r>
            <a:endParaRPr lang="en-US" sz="1500" dirty="0"/>
          </a:p>
        </p:txBody>
      </p:sp>
      <p:sp>
        <p:nvSpPr>
          <p:cNvPr id="4" name="Text 1"/>
          <p:cNvSpPr/>
          <p:nvPr/>
        </p:nvSpPr>
        <p:spPr>
          <a:xfrm>
            <a:off x="345154" y="742055"/>
            <a:ext cx="1356643" cy="89408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4050" b="1" dirty="0">
                <a:solidFill>
                  <a:srgbClr val="002B7F"/>
                </a:solidFill>
                <a:latin typeface="Arial" panose="020B0604020202020204" pitchFamily="34" charset="0"/>
                <a:ea typeface="Arial" panose="020B0604020202020204" pitchFamily="34" charset="-122"/>
                <a:cs typeface="Arial" panose="020B0604020202020204" pitchFamily="34" charset="-120"/>
              </a:rPr>
              <a:t>07</a:t>
            </a:r>
            <a:endParaRPr lang="en-US" sz="15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633095" y="552450"/>
            <a:ext cx="8025130" cy="4277360"/>
          </a:xfrm>
          <a:prstGeom prst="rect">
            <a:avLst/>
          </a:prstGeom>
          <a:noFill/>
        </p:spPr>
        <p:txBody>
          <a:bodyPr wrap="square" rtlCol="0">
            <a:noAutofit/>
          </a:bodyPr>
          <a:p>
            <a:r>
              <a:rPr lang="zh-CN" altLang="en-US"/>
              <a:t>知识库是智能体输出回答的数据依据，适合有专业数据积累的开发者，以及对输出结果有准确性、专业性要求的开发者。</a:t>
            </a:r>
            <a:endParaRPr lang="zh-CN" altLang="en-US"/>
          </a:p>
          <a:p>
            <a:r>
              <a:rPr lang="zh-CN" altLang="en-US"/>
              <a:t>在知识库模块上传自己的数据，大模型与用户交互过程中，根据知识库中检索到的相似内容、大模型润色后生成结果，可以有效限定模型的生成范围。</a:t>
            </a:r>
            <a:endParaRPr lang="zh-CN" altLang="en-US"/>
          </a:p>
          <a:p>
            <a:endParaRPr lang="zh-CN" altLang="en-US"/>
          </a:p>
        </p:txBody>
      </p:sp>
      <p:pic>
        <p:nvPicPr>
          <p:cNvPr id="16" name="图片 9" descr="IMG_256"/>
          <p:cNvPicPr>
            <a:picLocks noChangeAspect="1"/>
          </p:cNvPicPr>
          <p:nvPr/>
        </p:nvPicPr>
        <p:blipFill>
          <a:blip r:embed="rId2"/>
          <a:stretch>
            <a:fillRect/>
          </a:stretch>
        </p:blipFill>
        <p:spPr>
          <a:xfrm>
            <a:off x="1095375" y="1945005"/>
            <a:ext cx="7018020" cy="25844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873760" y="398780"/>
            <a:ext cx="7358380" cy="4156075"/>
          </a:xfrm>
          <a:prstGeom prst="rect">
            <a:avLst/>
          </a:prstGeom>
          <a:noFill/>
        </p:spPr>
        <p:txBody>
          <a:bodyPr wrap="square" rtlCol="0">
            <a:noAutofit/>
          </a:bodyPr>
          <a:p>
            <a:r>
              <a:rPr lang="zh-CN" altLang="en-US" sz="2000"/>
              <a:t>知识库的创建：</a:t>
            </a:r>
            <a:endParaRPr lang="zh-CN" altLang="en-US" sz="2000"/>
          </a:p>
          <a:p>
            <a:r>
              <a:rPr lang="zh-CN" altLang="en-US" sz="2000"/>
              <a:t>1、上传数据。</a:t>
            </a:r>
            <a:endParaRPr lang="zh-CN" altLang="en-US" sz="2000"/>
          </a:p>
          <a:p>
            <a:endParaRPr lang="zh-CN" altLang="en-US" sz="2000"/>
          </a:p>
          <a:p>
            <a:r>
              <a:rPr lang="zh-CN" altLang="en-US" sz="2000"/>
              <a:t>上传知识库数据有 3 种方式，①上传本地文件，②提交网页地址，③百度网盘导入。</a:t>
            </a:r>
            <a:endParaRPr lang="zh-CN" altLang="en-US" sz="2000"/>
          </a:p>
          <a:p>
            <a:r>
              <a:rPr lang="zh-CN" altLang="en-US" sz="2000"/>
              <a:t>2、数据处理。</a:t>
            </a:r>
            <a:endParaRPr lang="zh-CN" altLang="en-US" sz="2000"/>
          </a:p>
          <a:p>
            <a:endParaRPr lang="zh-CN" altLang="en-US" sz="2000"/>
          </a:p>
          <a:p>
            <a:r>
              <a:rPr lang="zh-CN" altLang="en-US" sz="2000"/>
              <a:t>由于大模型在现阶段对输入和输出字符有严格限制，而知识库也是输入内容的一种，同样需要遵循大模型的输入字符数限制，因此文本分段的目的是将长文本切割成短段落，剔除无关信息，在保证输入字符不超过限制的前提下，输入最相关的内容。为了让大模型更准确的理解图片内容，会先调用模型对图片内容进行智能标注。</a:t>
            </a:r>
            <a:endParaRPr lang="zh-CN" altLang="en-US" sz="2000"/>
          </a:p>
          <a:p>
            <a:r>
              <a:rPr lang="zh-CN" altLang="en-US" sz="2000"/>
              <a:t>方法：文本分段、表格设置、多媒体设置</a:t>
            </a:r>
            <a:endParaRPr lang="zh-CN" alt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415396" y="1973275"/>
            <a:ext cx="4313208" cy="120700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5400" b="1" dirty="0">
                <a:solidFill>
                  <a:srgbClr val="002B7F"/>
                </a:solidFill>
                <a:latin typeface="Arial" panose="020B0604020202020204" pitchFamily="34" charset="0"/>
                <a:ea typeface="Arial" panose="020B0604020202020204" pitchFamily="34" charset="-122"/>
                <a:cs typeface="Arial" panose="020B0604020202020204" pitchFamily="34" charset="-120"/>
              </a:rPr>
              <a:t>谢谢观看</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833755" y="713105"/>
            <a:ext cx="7348855" cy="3963035"/>
          </a:xfrm>
          <a:prstGeom prst="rect">
            <a:avLst/>
          </a:prstGeom>
          <a:noFill/>
        </p:spPr>
        <p:txBody>
          <a:bodyPr wrap="square" rtlCol="0">
            <a:noAutofit/>
          </a:bodyPr>
          <a:p>
            <a:r>
              <a:rPr lang="zh-CN" altLang="en-US" sz="2000"/>
              <a:t>智能体（Agent）是指能够感知环境并采取行动以实现特定目标的代理体。它可以是软件、硬件或一个系统，具备自主性、适应性和交互能力。</a:t>
            </a:r>
            <a:endParaRPr lang="zh-CN" altLang="en-US" sz="2000"/>
          </a:p>
          <a:p>
            <a:endParaRPr lang="zh-CN" altLang="en-US" sz="2000"/>
          </a:p>
          <a:p>
            <a:endParaRPr lang="zh-CN" altLang="en-US" sz="2000"/>
          </a:p>
          <a:p>
            <a:endParaRPr lang="zh-CN" altLang="en-US" sz="2000"/>
          </a:p>
          <a:p>
            <a:endParaRPr lang="zh-CN" altLang="en-US" sz="2000"/>
          </a:p>
          <a:p>
            <a:endParaRPr lang="zh-CN" altLang="en-US" sz="2000"/>
          </a:p>
        </p:txBody>
      </p:sp>
      <p:pic>
        <p:nvPicPr>
          <p:cNvPr id="6" name="图片 5"/>
          <p:cNvPicPr>
            <a:picLocks noChangeAspect="1"/>
          </p:cNvPicPr>
          <p:nvPr>
            <p:custDataLst>
              <p:tags r:id="rId2"/>
            </p:custDataLst>
          </p:nvPr>
        </p:nvPicPr>
        <p:blipFill>
          <a:blip r:embed="rId3"/>
          <a:stretch>
            <a:fillRect/>
          </a:stretch>
        </p:blipFill>
        <p:spPr>
          <a:xfrm>
            <a:off x="1916430" y="1790700"/>
            <a:ext cx="5006340" cy="32308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375920" y="484505"/>
            <a:ext cx="8348345" cy="4331970"/>
          </a:xfrm>
          <a:prstGeom prst="rect">
            <a:avLst/>
          </a:prstGeom>
          <a:noFill/>
        </p:spPr>
        <p:txBody>
          <a:bodyPr wrap="square" rtlCol="0">
            <a:noAutofit/>
          </a:bodyPr>
          <a:p>
            <a:r>
              <a:rPr lang="zh-CN" altLang="en-US"/>
              <a:t>提出者是马文明斯基</a:t>
            </a:r>
            <a:endParaRPr lang="zh-CN" altLang="en-US"/>
          </a:p>
          <a:p>
            <a:r>
              <a:rPr lang="zh-CN" altLang="en-US"/>
              <a:t>明斯基最初是把框架作为视觉感知、自然语言对话和其他复杂行为的基础提出来的，但一经提出，就因为它既是层次化的，又是模块化的，在人工智能界引起了极大的反响，成为通用的知识表示方法被广泛接受和应用。不但如此，它的一些基本概念和结构，也被后来兴起的面向对象技术和方法所利用。</a:t>
            </a:r>
            <a:endParaRPr lang="zh-CN" altLang="en-US"/>
          </a:p>
          <a:p>
            <a:endParaRPr lang="zh-CN" altLang="en-US"/>
          </a:p>
        </p:txBody>
      </p:sp>
      <p:pic>
        <p:nvPicPr>
          <p:cNvPr id="3" name="图片 1" descr="IMG_256"/>
          <p:cNvPicPr>
            <a:picLocks noChangeAspect="1"/>
          </p:cNvPicPr>
          <p:nvPr>
            <p:custDataLst>
              <p:tags r:id="rId2"/>
            </p:custDataLst>
          </p:nvPr>
        </p:nvPicPr>
        <p:blipFill>
          <a:blip r:embed="rId3"/>
          <a:srcRect b="17229"/>
          <a:stretch>
            <a:fillRect/>
          </a:stretch>
        </p:blipFill>
        <p:spPr>
          <a:xfrm>
            <a:off x="2092960" y="2183765"/>
            <a:ext cx="4618355" cy="254698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258199" y="281813"/>
            <a:ext cx="595863" cy="401295"/>
          </a:xfrm>
          <a:prstGeom prst="rect">
            <a:avLst/>
          </a:prstGeom>
        </p:spPr>
      </p:pic>
      <p:pic>
        <p:nvPicPr>
          <p:cNvPr id="3" name="Image 1" descr="preencoded.png"/>
          <p:cNvPicPr>
            <a:picLocks noChangeAspect="1"/>
          </p:cNvPicPr>
          <p:nvPr/>
        </p:nvPicPr>
        <p:blipFill>
          <a:blip r:embed="rId3"/>
          <a:stretch>
            <a:fillRect/>
          </a:stretch>
        </p:blipFill>
        <p:spPr>
          <a:xfrm>
            <a:off x="457640" y="313792"/>
            <a:ext cx="595863" cy="401295"/>
          </a:xfrm>
          <a:prstGeom prst="rect">
            <a:avLst/>
          </a:prstGeom>
        </p:spPr>
      </p:pic>
      <p:sp>
        <p:nvSpPr>
          <p:cNvPr id="4" name="Text 0"/>
          <p:cNvSpPr/>
          <p:nvPr/>
        </p:nvSpPr>
        <p:spPr>
          <a:xfrm>
            <a:off x="1128484" y="189853"/>
            <a:ext cx="7417158" cy="55499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100" b="1" dirty="0">
                <a:solidFill>
                  <a:srgbClr val="002B7F"/>
                </a:solidFill>
                <a:latin typeface="Arial" panose="020B0604020202020204" pitchFamily="34" charset="0"/>
                <a:ea typeface="Arial" panose="020B0604020202020204" pitchFamily="34" charset="-122"/>
                <a:cs typeface="Arial" panose="020B0604020202020204" pitchFamily="34" charset="-120"/>
              </a:rPr>
              <a:t>智能体的主要特点</a:t>
            </a:r>
            <a:endParaRPr lang="en-US" sz="2100" b="1" dirty="0">
              <a:solidFill>
                <a:srgbClr val="002B7F"/>
              </a:solidFill>
              <a:latin typeface="Arial" panose="020B0604020202020204" pitchFamily="34" charset="0"/>
              <a:ea typeface="Arial" panose="020B0604020202020204" pitchFamily="34" charset="-122"/>
              <a:cs typeface="Arial" panose="020B0604020202020204" pitchFamily="34" charset="-120"/>
            </a:endParaRPr>
          </a:p>
        </p:txBody>
      </p:sp>
      <p:pic>
        <p:nvPicPr>
          <p:cNvPr id="6" name="Image 3" descr="preencoded.png"/>
          <p:cNvPicPr>
            <a:picLocks noChangeAspect="1"/>
          </p:cNvPicPr>
          <p:nvPr/>
        </p:nvPicPr>
        <p:blipFill>
          <a:blip r:embed="rId4">
            <a:alphaModFix amt="10000"/>
          </a:blip>
          <a:stretch>
            <a:fillRect/>
          </a:stretch>
        </p:blipFill>
        <p:spPr>
          <a:xfrm>
            <a:off x="1518130" y="1214893"/>
            <a:ext cx="2191977" cy="3217037"/>
          </a:xfrm>
          <a:prstGeom prst="rect">
            <a:avLst/>
          </a:prstGeom>
        </p:spPr>
      </p:pic>
      <p:pic>
        <p:nvPicPr>
          <p:cNvPr id="7" name="Image 4" descr="preencoded.png"/>
          <p:cNvPicPr>
            <a:picLocks noChangeAspect="1"/>
          </p:cNvPicPr>
          <p:nvPr/>
        </p:nvPicPr>
        <p:blipFill>
          <a:blip r:embed="rId5"/>
          <a:stretch>
            <a:fillRect/>
          </a:stretch>
        </p:blipFill>
        <p:spPr>
          <a:xfrm rot="5400000">
            <a:off x="1196300" y="1362089"/>
            <a:ext cx="423666" cy="220184"/>
          </a:xfrm>
          <a:prstGeom prst="rect">
            <a:avLst/>
          </a:prstGeom>
        </p:spPr>
      </p:pic>
      <p:pic>
        <p:nvPicPr>
          <p:cNvPr id="8" name="Image 5" descr="preencoded.png"/>
          <p:cNvPicPr>
            <a:picLocks noChangeAspect="1"/>
          </p:cNvPicPr>
          <p:nvPr/>
        </p:nvPicPr>
        <p:blipFill>
          <a:blip r:embed="rId6"/>
          <a:stretch>
            <a:fillRect/>
          </a:stretch>
        </p:blipFill>
        <p:spPr>
          <a:xfrm>
            <a:off x="1297879" y="1214492"/>
            <a:ext cx="1095138" cy="367710"/>
          </a:xfrm>
          <a:prstGeom prst="rect">
            <a:avLst/>
          </a:prstGeom>
        </p:spPr>
      </p:pic>
      <p:sp>
        <p:nvSpPr>
          <p:cNvPr id="9" name="Text 1"/>
          <p:cNvSpPr/>
          <p:nvPr/>
        </p:nvSpPr>
        <p:spPr>
          <a:xfrm>
            <a:off x="1518130" y="1116407"/>
            <a:ext cx="878697" cy="59436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10" name="Text 2"/>
          <p:cNvSpPr/>
          <p:nvPr/>
        </p:nvSpPr>
        <p:spPr>
          <a:xfrm>
            <a:off x="1518130" y="1710472"/>
            <a:ext cx="2194560" cy="58521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65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自主性</a:t>
            </a:r>
            <a:endParaRPr lang="en-US" sz="1500" dirty="0"/>
          </a:p>
        </p:txBody>
      </p:sp>
      <p:sp>
        <p:nvSpPr>
          <p:cNvPr id="11" name="Text 3"/>
          <p:cNvSpPr/>
          <p:nvPr/>
        </p:nvSpPr>
        <p:spPr>
          <a:xfrm>
            <a:off x="1518130" y="2200396"/>
            <a:ext cx="2191977" cy="2231136"/>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智能体的核心特征之一是其自主性，这意味着它们能够在没有人类直接干预的情况下，独立地感知环境、做出决策并执行行动。这种能力使智能体能够适应各种复杂和动态的环境，从而在无需持续监督的情况下实现目标。</a:t>
            </a:r>
            <a:endParaRPr lang="en-US" sz="1500" dirty="0"/>
          </a:p>
        </p:txBody>
      </p:sp>
      <p:sp>
        <p:nvSpPr>
          <p:cNvPr id="17" name="Text 6"/>
          <p:cNvSpPr/>
          <p:nvPr/>
        </p:nvSpPr>
        <p:spPr>
          <a:xfrm>
            <a:off x="6111875" y="2255520"/>
            <a:ext cx="2207895" cy="502920"/>
          </a:xfrm>
          <a:prstGeom prst="rect">
            <a:avLst/>
          </a:prstGeom>
          <a:noFill/>
        </p:spPr>
        <p:txBody>
          <a:bodyPr wrap="square" lIns="95250" tIns="95250" rIns="95250" bIns="95250" rtlCol="0" anchor="t">
            <a:noAutofit/>
          </a:bodyPr>
          <a:lstStyle/>
          <a:p>
            <a:pPr marL="0" indent="0" algn="just">
              <a:lnSpc>
                <a:spcPct val="105000"/>
              </a:lnSpc>
              <a:spcBef>
                <a:spcPts val="375"/>
              </a:spcBef>
              <a:buNone/>
            </a:pPr>
            <a:endParaRPr lang="en-US" sz="1500" dirty="0"/>
          </a:p>
        </p:txBody>
      </p:sp>
      <p:pic>
        <p:nvPicPr>
          <p:cNvPr id="18" name="Image 9" descr="preencoded.png"/>
          <p:cNvPicPr>
            <a:picLocks noChangeAspect="1"/>
          </p:cNvPicPr>
          <p:nvPr/>
        </p:nvPicPr>
        <p:blipFill>
          <a:blip r:embed="rId7">
            <a:alphaModFix amt="10000"/>
          </a:blip>
          <a:stretch>
            <a:fillRect/>
          </a:stretch>
        </p:blipFill>
        <p:spPr>
          <a:xfrm>
            <a:off x="5238284" y="1192495"/>
            <a:ext cx="2191817" cy="3217382"/>
          </a:xfrm>
          <a:prstGeom prst="rect">
            <a:avLst/>
          </a:prstGeom>
        </p:spPr>
      </p:pic>
      <p:sp>
        <p:nvSpPr>
          <p:cNvPr id="19" name="Text 7"/>
          <p:cNvSpPr/>
          <p:nvPr/>
        </p:nvSpPr>
        <p:spPr>
          <a:xfrm>
            <a:off x="5235575" y="1727200"/>
            <a:ext cx="2194560" cy="522605"/>
          </a:xfrm>
          <a:prstGeom prst="rect">
            <a:avLst/>
          </a:prstGeom>
          <a:noFill/>
        </p:spPr>
        <p:txBody>
          <a:bodyPr wrap="square" lIns="95250" tIns="95250" rIns="95250" bIns="95250" rtlCol="0" anchor="ctr">
            <a:noAutofit/>
          </a:bodyPr>
          <a:lstStyle/>
          <a:p>
            <a:pPr marL="0" indent="0" algn="ctr">
              <a:lnSpc>
                <a:spcPct val="113000"/>
              </a:lnSpc>
              <a:spcBef>
                <a:spcPts val="375"/>
              </a:spcBef>
              <a:buNone/>
            </a:pPr>
            <a:r>
              <a:rPr lang="en-US" sz="165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反应性</a:t>
            </a:r>
            <a:endParaRPr lang="en-US" sz="1500" dirty="0"/>
          </a:p>
        </p:txBody>
      </p:sp>
      <p:sp>
        <p:nvSpPr>
          <p:cNvPr id="20" name="Text 8"/>
          <p:cNvSpPr/>
          <p:nvPr/>
        </p:nvSpPr>
        <p:spPr>
          <a:xfrm>
            <a:off x="5238115" y="2296160"/>
            <a:ext cx="2192020" cy="1504950"/>
          </a:xfrm>
          <a:prstGeom prst="rect">
            <a:avLst/>
          </a:prstGeom>
          <a:noFill/>
        </p:spPr>
        <p:txBody>
          <a:bodyPr wrap="square" lIns="95250" tIns="95250" rIns="95250" bIns="95250" rtlCol="0" anchor="t">
            <a:no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反应性是指智能体能够迅速感知环境变化并及时做出响应的能力。面对瞬息万变的环境挑战，智能体展现出了惊人的反应速度。这种特性使得智能体能够在面对突发事件或紧急情况时做出快速而有效的反应。</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21" name="Image 10" descr="preencoded.png"/>
          <p:cNvPicPr>
            <a:picLocks noChangeAspect="1"/>
          </p:cNvPicPr>
          <p:nvPr/>
        </p:nvPicPr>
        <p:blipFill>
          <a:blip r:embed="rId8"/>
          <a:stretch>
            <a:fillRect/>
          </a:stretch>
        </p:blipFill>
        <p:spPr>
          <a:xfrm rot="5400000">
            <a:off x="4916170" y="1407795"/>
            <a:ext cx="423545" cy="219710"/>
          </a:xfrm>
          <a:prstGeom prst="rect">
            <a:avLst/>
          </a:prstGeom>
        </p:spPr>
      </p:pic>
      <p:pic>
        <p:nvPicPr>
          <p:cNvPr id="22" name="Image 11" descr="preencoded.png"/>
          <p:cNvPicPr>
            <a:picLocks noChangeAspect="1"/>
          </p:cNvPicPr>
          <p:nvPr/>
        </p:nvPicPr>
        <p:blipFill>
          <a:blip r:embed="rId9"/>
          <a:stretch>
            <a:fillRect/>
          </a:stretch>
        </p:blipFill>
        <p:spPr>
          <a:xfrm>
            <a:off x="5018405" y="1245870"/>
            <a:ext cx="1161415" cy="389890"/>
          </a:xfrm>
          <a:prstGeom prst="rect">
            <a:avLst/>
          </a:prstGeom>
        </p:spPr>
      </p:pic>
      <p:sp>
        <p:nvSpPr>
          <p:cNvPr id="23" name="Text 9"/>
          <p:cNvSpPr/>
          <p:nvPr/>
        </p:nvSpPr>
        <p:spPr>
          <a:xfrm>
            <a:off x="5233204" y="1127202"/>
            <a:ext cx="878739" cy="59436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258199" y="281813"/>
            <a:ext cx="595863" cy="401295"/>
          </a:xfrm>
          <a:prstGeom prst="rect">
            <a:avLst/>
          </a:prstGeom>
        </p:spPr>
      </p:pic>
      <p:pic>
        <p:nvPicPr>
          <p:cNvPr id="3" name="Image 1" descr="preencoded.png"/>
          <p:cNvPicPr>
            <a:picLocks noChangeAspect="1"/>
          </p:cNvPicPr>
          <p:nvPr/>
        </p:nvPicPr>
        <p:blipFill>
          <a:blip r:embed="rId3"/>
          <a:stretch>
            <a:fillRect/>
          </a:stretch>
        </p:blipFill>
        <p:spPr>
          <a:xfrm>
            <a:off x="457640" y="313792"/>
            <a:ext cx="595863" cy="401295"/>
          </a:xfrm>
          <a:prstGeom prst="rect">
            <a:avLst/>
          </a:prstGeom>
        </p:spPr>
      </p:pic>
      <p:sp>
        <p:nvSpPr>
          <p:cNvPr id="4" name="Text 0"/>
          <p:cNvSpPr/>
          <p:nvPr/>
        </p:nvSpPr>
        <p:spPr>
          <a:xfrm>
            <a:off x="1128484" y="189853"/>
            <a:ext cx="7417158" cy="55499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100" b="1" dirty="0">
                <a:solidFill>
                  <a:srgbClr val="002B7F"/>
                </a:solidFill>
                <a:latin typeface="Arial" panose="020B0604020202020204" pitchFamily="34" charset="0"/>
                <a:ea typeface="Arial" panose="020B0604020202020204" pitchFamily="34" charset="-122"/>
                <a:cs typeface="Arial" panose="020B0604020202020204" pitchFamily="34" charset="-120"/>
              </a:rPr>
              <a:t>智能体的主要特点</a:t>
            </a:r>
            <a:endParaRPr lang="en-US" sz="2100" b="1" dirty="0">
              <a:solidFill>
                <a:srgbClr val="002B7F"/>
              </a:solidFill>
              <a:latin typeface="Arial" panose="020B0604020202020204" pitchFamily="34" charset="0"/>
              <a:ea typeface="Arial" panose="020B0604020202020204" pitchFamily="34" charset="-122"/>
              <a:cs typeface="Arial" panose="020B0604020202020204" pitchFamily="34" charset="-120"/>
            </a:endParaRPr>
          </a:p>
        </p:txBody>
      </p:sp>
      <p:pic>
        <p:nvPicPr>
          <p:cNvPr id="6" name="Image 3" descr="preencoded.png"/>
          <p:cNvPicPr>
            <a:picLocks noChangeAspect="1"/>
          </p:cNvPicPr>
          <p:nvPr/>
        </p:nvPicPr>
        <p:blipFill>
          <a:blip r:embed="rId4">
            <a:alphaModFix amt="10000"/>
          </a:blip>
          <a:stretch>
            <a:fillRect/>
          </a:stretch>
        </p:blipFill>
        <p:spPr>
          <a:xfrm>
            <a:off x="1518130" y="1214893"/>
            <a:ext cx="2191977" cy="3217037"/>
          </a:xfrm>
          <a:prstGeom prst="rect">
            <a:avLst/>
          </a:prstGeom>
        </p:spPr>
      </p:pic>
      <p:pic>
        <p:nvPicPr>
          <p:cNvPr id="7" name="Image 4" descr="preencoded.png"/>
          <p:cNvPicPr>
            <a:picLocks noChangeAspect="1"/>
          </p:cNvPicPr>
          <p:nvPr/>
        </p:nvPicPr>
        <p:blipFill>
          <a:blip r:embed="rId5"/>
          <a:stretch>
            <a:fillRect/>
          </a:stretch>
        </p:blipFill>
        <p:spPr>
          <a:xfrm rot="5400000">
            <a:off x="1196300" y="1362089"/>
            <a:ext cx="423666" cy="220184"/>
          </a:xfrm>
          <a:prstGeom prst="rect">
            <a:avLst/>
          </a:prstGeom>
        </p:spPr>
      </p:pic>
      <p:pic>
        <p:nvPicPr>
          <p:cNvPr id="8" name="Image 5" descr="preencoded.png"/>
          <p:cNvPicPr>
            <a:picLocks noChangeAspect="1"/>
          </p:cNvPicPr>
          <p:nvPr/>
        </p:nvPicPr>
        <p:blipFill>
          <a:blip r:embed="rId6"/>
          <a:stretch>
            <a:fillRect/>
          </a:stretch>
        </p:blipFill>
        <p:spPr>
          <a:xfrm>
            <a:off x="1297879" y="1214492"/>
            <a:ext cx="1095138" cy="367710"/>
          </a:xfrm>
          <a:prstGeom prst="rect">
            <a:avLst/>
          </a:prstGeom>
        </p:spPr>
      </p:pic>
      <p:sp>
        <p:nvSpPr>
          <p:cNvPr id="9" name="Text 1"/>
          <p:cNvSpPr/>
          <p:nvPr/>
        </p:nvSpPr>
        <p:spPr>
          <a:xfrm>
            <a:off x="1518130" y="1116407"/>
            <a:ext cx="878697" cy="58102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0" name="Text 2"/>
          <p:cNvSpPr/>
          <p:nvPr/>
        </p:nvSpPr>
        <p:spPr>
          <a:xfrm>
            <a:off x="1518130" y="1764638"/>
            <a:ext cx="2194560" cy="476885"/>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zh-CN" altLang="en-US" sz="165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交互</a:t>
            </a:r>
            <a:r>
              <a:rPr lang="en-US" sz="165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性</a:t>
            </a:r>
            <a:endParaRPr lang="en-US" sz="1500" dirty="0"/>
          </a:p>
        </p:txBody>
      </p:sp>
      <p:sp>
        <p:nvSpPr>
          <p:cNvPr id="11" name="Text 3"/>
          <p:cNvSpPr/>
          <p:nvPr/>
        </p:nvSpPr>
        <p:spPr>
          <a:xfrm>
            <a:off x="1518130" y="2200396"/>
            <a:ext cx="2191977" cy="1351915"/>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智能体能够与其他智能体或人类进行顺畅的交流与合作，它们是社交高手，具有交互性的智能体能够理解和遵循社会规范，与其他个体协调行动，以共同完成复杂任务。</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7" name="Text 6"/>
          <p:cNvSpPr/>
          <p:nvPr/>
        </p:nvSpPr>
        <p:spPr>
          <a:xfrm>
            <a:off x="6111875" y="2255520"/>
            <a:ext cx="2207895" cy="502920"/>
          </a:xfrm>
          <a:prstGeom prst="rect">
            <a:avLst/>
          </a:prstGeom>
          <a:noFill/>
        </p:spPr>
        <p:txBody>
          <a:bodyPr wrap="square" lIns="95250" tIns="95250" rIns="95250" bIns="95250" rtlCol="0" anchor="t">
            <a:noAutofit/>
          </a:bodyPr>
          <a:lstStyle/>
          <a:p>
            <a:pPr marL="0" indent="0" algn="just">
              <a:lnSpc>
                <a:spcPct val="105000"/>
              </a:lnSpc>
              <a:spcBef>
                <a:spcPts val="375"/>
              </a:spcBef>
              <a:buNone/>
            </a:pPr>
            <a:endParaRPr lang="en-US" sz="1500" dirty="0"/>
          </a:p>
        </p:txBody>
      </p:sp>
      <p:pic>
        <p:nvPicPr>
          <p:cNvPr id="18" name="Image 9" descr="preencoded.png"/>
          <p:cNvPicPr>
            <a:picLocks noChangeAspect="1"/>
          </p:cNvPicPr>
          <p:nvPr/>
        </p:nvPicPr>
        <p:blipFill>
          <a:blip r:embed="rId7">
            <a:alphaModFix amt="10000"/>
          </a:blip>
          <a:stretch>
            <a:fillRect/>
          </a:stretch>
        </p:blipFill>
        <p:spPr>
          <a:xfrm>
            <a:off x="5238284" y="1192495"/>
            <a:ext cx="2191817" cy="3217382"/>
          </a:xfrm>
          <a:prstGeom prst="rect">
            <a:avLst/>
          </a:prstGeom>
        </p:spPr>
      </p:pic>
      <p:sp>
        <p:nvSpPr>
          <p:cNvPr id="19" name="Text 7"/>
          <p:cNvSpPr/>
          <p:nvPr/>
        </p:nvSpPr>
        <p:spPr>
          <a:xfrm>
            <a:off x="5235575" y="1727200"/>
            <a:ext cx="2194560" cy="522605"/>
          </a:xfrm>
          <a:prstGeom prst="rect">
            <a:avLst/>
          </a:prstGeom>
          <a:noFill/>
        </p:spPr>
        <p:txBody>
          <a:bodyPr wrap="square" lIns="95250" tIns="95250" rIns="95250" bIns="95250" rtlCol="0" anchor="ctr">
            <a:noAutofit/>
          </a:bodyPr>
          <a:lstStyle/>
          <a:p>
            <a:pPr marL="0" indent="0" algn="ctr">
              <a:lnSpc>
                <a:spcPct val="113000"/>
              </a:lnSpc>
              <a:spcBef>
                <a:spcPts val="375"/>
              </a:spcBef>
              <a:buNone/>
            </a:pPr>
            <a:r>
              <a:rPr lang="zh-CN" altLang="en-US" sz="165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高度适应</a:t>
            </a:r>
            <a:r>
              <a:rPr lang="en-US" sz="165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性</a:t>
            </a:r>
            <a:endParaRPr lang="en-US" sz="1500" dirty="0"/>
          </a:p>
        </p:txBody>
      </p:sp>
      <p:sp>
        <p:nvSpPr>
          <p:cNvPr id="20" name="Text 8"/>
          <p:cNvSpPr/>
          <p:nvPr/>
        </p:nvSpPr>
        <p:spPr>
          <a:xfrm>
            <a:off x="5238115" y="2296160"/>
            <a:ext cx="2192020" cy="1504950"/>
          </a:xfrm>
          <a:prstGeom prst="rect">
            <a:avLst/>
          </a:prstGeom>
          <a:noFill/>
        </p:spPr>
        <p:txBody>
          <a:bodyPr wrap="square" lIns="95250" tIns="95250" rIns="95250" bIns="95250" rtlCol="0" anchor="t">
            <a:no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智能体通过学习和适应，在长期运行中不断提高自身能力的特性。它们能够不断积累经验、调整策略以适应不同的环境与任务需求，通过自我调整和优化，逐步提升其性能。</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21" name="Image 10" descr="preencoded.png"/>
          <p:cNvPicPr>
            <a:picLocks noChangeAspect="1"/>
          </p:cNvPicPr>
          <p:nvPr/>
        </p:nvPicPr>
        <p:blipFill>
          <a:blip r:embed="rId8"/>
          <a:stretch>
            <a:fillRect/>
          </a:stretch>
        </p:blipFill>
        <p:spPr>
          <a:xfrm rot="5400000">
            <a:off x="4916170" y="1407795"/>
            <a:ext cx="423545" cy="219710"/>
          </a:xfrm>
          <a:prstGeom prst="rect">
            <a:avLst/>
          </a:prstGeom>
        </p:spPr>
      </p:pic>
      <p:pic>
        <p:nvPicPr>
          <p:cNvPr id="22" name="Image 11" descr="preencoded.png"/>
          <p:cNvPicPr>
            <a:picLocks noChangeAspect="1"/>
          </p:cNvPicPr>
          <p:nvPr/>
        </p:nvPicPr>
        <p:blipFill>
          <a:blip r:embed="rId9"/>
          <a:stretch>
            <a:fillRect/>
          </a:stretch>
        </p:blipFill>
        <p:spPr>
          <a:xfrm>
            <a:off x="5018405" y="1245870"/>
            <a:ext cx="1161415" cy="389890"/>
          </a:xfrm>
          <a:prstGeom prst="rect">
            <a:avLst/>
          </a:prstGeom>
        </p:spPr>
      </p:pic>
      <p:sp>
        <p:nvSpPr>
          <p:cNvPr id="23" name="Text 9"/>
          <p:cNvSpPr/>
          <p:nvPr/>
        </p:nvSpPr>
        <p:spPr>
          <a:xfrm>
            <a:off x="5233204" y="1127202"/>
            <a:ext cx="878739" cy="58102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8" name="图片 4" descr="IMG_256"/>
          <p:cNvPicPr>
            <a:picLocks noChangeAspect="1"/>
          </p:cNvPicPr>
          <p:nvPr>
            <p:custDataLst>
              <p:tags r:id="rId2"/>
            </p:custDataLst>
          </p:nvPr>
        </p:nvPicPr>
        <p:blipFill>
          <a:blip r:embed="rId3"/>
          <a:stretch>
            <a:fillRect/>
          </a:stretch>
        </p:blipFill>
        <p:spPr>
          <a:xfrm>
            <a:off x="826453" y="467043"/>
            <a:ext cx="3076575" cy="3663315"/>
          </a:xfrm>
          <a:prstGeom prst="rect">
            <a:avLst/>
          </a:prstGeom>
          <a:noFill/>
          <a:ln w="9525">
            <a:noFill/>
          </a:ln>
        </p:spPr>
      </p:pic>
      <p:pic>
        <p:nvPicPr>
          <p:cNvPr id="6" name="图片 2" descr="IMG_256"/>
          <p:cNvPicPr>
            <a:picLocks noChangeAspect="1"/>
          </p:cNvPicPr>
          <p:nvPr/>
        </p:nvPicPr>
        <p:blipFill>
          <a:blip r:embed="rId4"/>
          <a:stretch>
            <a:fillRect/>
          </a:stretch>
        </p:blipFill>
        <p:spPr>
          <a:xfrm>
            <a:off x="2942590" y="1276350"/>
            <a:ext cx="5715000" cy="3505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463370" y="438260"/>
            <a:ext cx="914028" cy="914028"/>
          </a:xfrm>
          <a:prstGeom prst="rect">
            <a:avLst/>
          </a:prstGeom>
        </p:spPr>
      </p:pic>
      <p:sp>
        <p:nvSpPr>
          <p:cNvPr id="3" name="Text 0"/>
          <p:cNvSpPr/>
          <p:nvPr/>
        </p:nvSpPr>
        <p:spPr>
          <a:xfrm>
            <a:off x="463370" y="1959269"/>
            <a:ext cx="5221112" cy="76327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3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    学习智能体开发原因</a:t>
            </a:r>
            <a:endParaRPr lang="en-US" sz="1500" dirty="0"/>
          </a:p>
        </p:txBody>
      </p:sp>
      <p:sp>
        <p:nvSpPr>
          <p:cNvPr id="4" name="Text 1"/>
          <p:cNvSpPr/>
          <p:nvPr/>
        </p:nvSpPr>
        <p:spPr>
          <a:xfrm>
            <a:off x="345154" y="742055"/>
            <a:ext cx="1356643" cy="89408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4050" b="1" dirty="0">
                <a:solidFill>
                  <a:srgbClr val="002B7F"/>
                </a:solidFill>
                <a:latin typeface="Arial" panose="020B0604020202020204" pitchFamily="34" charset="0"/>
                <a:ea typeface="Arial" panose="020B0604020202020204" pitchFamily="34" charset="-122"/>
                <a:cs typeface="Arial" panose="020B0604020202020204" pitchFamily="34" charset="-120"/>
              </a:rPr>
              <a:t>02</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258199" y="281813"/>
            <a:ext cx="595863" cy="401295"/>
          </a:xfrm>
          <a:prstGeom prst="rect">
            <a:avLst/>
          </a:prstGeom>
        </p:spPr>
      </p:pic>
      <p:pic>
        <p:nvPicPr>
          <p:cNvPr id="3" name="Image 1" descr="preencoded.png"/>
          <p:cNvPicPr>
            <a:picLocks noChangeAspect="1"/>
          </p:cNvPicPr>
          <p:nvPr/>
        </p:nvPicPr>
        <p:blipFill>
          <a:blip r:embed="rId3"/>
          <a:stretch>
            <a:fillRect/>
          </a:stretch>
        </p:blipFill>
        <p:spPr>
          <a:xfrm>
            <a:off x="457640" y="313792"/>
            <a:ext cx="595863" cy="401295"/>
          </a:xfrm>
          <a:prstGeom prst="rect">
            <a:avLst/>
          </a:prstGeom>
        </p:spPr>
      </p:pic>
      <p:sp>
        <p:nvSpPr>
          <p:cNvPr id="4" name="Text 0"/>
          <p:cNvSpPr/>
          <p:nvPr/>
        </p:nvSpPr>
        <p:spPr>
          <a:xfrm>
            <a:off x="1128484" y="189853"/>
            <a:ext cx="7417158" cy="58521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100" b="1" dirty="0">
                <a:solidFill>
                  <a:srgbClr val="002B7F"/>
                </a:solidFill>
                <a:latin typeface="Arial" panose="020B0604020202020204" pitchFamily="34" charset="0"/>
                <a:ea typeface="Arial" panose="020B0604020202020204" pitchFamily="34" charset="-122"/>
                <a:cs typeface="Arial" panose="020B0604020202020204" pitchFamily="34" charset="-120"/>
              </a:rPr>
              <a:t>AI技术趋势</a:t>
            </a:r>
            <a:endParaRPr lang="en-US" sz="1500" dirty="0"/>
          </a:p>
        </p:txBody>
      </p:sp>
      <p:pic>
        <p:nvPicPr>
          <p:cNvPr id="5" name="Image 2" descr="preencoded.png"/>
          <p:cNvPicPr>
            <a:picLocks noChangeAspect="1"/>
          </p:cNvPicPr>
          <p:nvPr/>
        </p:nvPicPr>
        <p:blipFill>
          <a:blip r:embed="rId4">
            <a:alphaModFix amt="50000"/>
          </a:blip>
          <a:stretch>
            <a:fillRect/>
          </a:stretch>
        </p:blipFill>
        <p:spPr>
          <a:xfrm>
            <a:off x="312725" y="982154"/>
            <a:ext cx="4261104" cy="182880"/>
          </a:xfrm>
          <a:prstGeom prst="rect">
            <a:avLst/>
          </a:prstGeom>
        </p:spPr>
      </p:pic>
      <p:sp>
        <p:nvSpPr>
          <p:cNvPr id="6" name="Shape 1"/>
          <p:cNvSpPr/>
          <p:nvPr/>
        </p:nvSpPr>
        <p:spPr>
          <a:xfrm>
            <a:off x="1682112" y="1165609"/>
            <a:ext cx="0" cy="567089"/>
          </a:xfrm>
          <a:custGeom>
            <a:avLst/>
            <a:gdLst/>
            <a:ahLst/>
            <a:cxnLst/>
            <a:rect l="l" t="t" r="r" b="b"/>
            <a:pathLst>
              <a:path h="567089">
                <a:moveTo>
                  <a:pt x="0" y="0"/>
                </a:moveTo>
                <a:lnTo>
                  <a:pt x="0" y="567089"/>
                </a:lnTo>
              </a:path>
            </a:pathLst>
          </a:custGeom>
          <a:noFill/>
          <a:ln w="38100">
            <a:solidFill>
              <a:srgbClr val="0055FF"/>
            </a:solidFill>
            <a:prstDash val="solid"/>
            <a:headEnd type="none"/>
            <a:tailEnd type="none"/>
          </a:ln>
        </p:spPr>
      </p:sp>
      <p:pic>
        <p:nvPicPr>
          <p:cNvPr id="7" name="Image 3" descr="preencoded.png"/>
          <p:cNvPicPr>
            <a:picLocks noChangeAspect="1"/>
          </p:cNvPicPr>
          <p:nvPr/>
        </p:nvPicPr>
        <p:blipFill>
          <a:blip r:embed="rId5"/>
          <a:stretch>
            <a:fillRect/>
          </a:stretch>
        </p:blipFill>
        <p:spPr>
          <a:xfrm>
            <a:off x="303581" y="1930210"/>
            <a:ext cx="2756916" cy="2231136"/>
          </a:xfrm>
          <a:prstGeom prst="rect">
            <a:avLst/>
          </a:prstGeom>
        </p:spPr>
      </p:pic>
      <p:pic>
        <p:nvPicPr>
          <p:cNvPr id="8" name="Image 4" descr="preencoded.png"/>
          <p:cNvPicPr>
            <a:picLocks noChangeAspect="1"/>
          </p:cNvPicPr>
          <p:nvPr/>
        </p:nvPicPr>
        <p:blipFill>
          <a:blip r:embed="rId6"/>
          <a:stretch>
            <a:fillRect/>
          </a:stretch>
        </p:blipFill>
        <p:spPr>
          <a:xfrm>
            <a:off x="884165" y="1648574"/>
            <a:ext cx="1595894" cy="395023"/>
          </a:xfrm>
          <a:prstGeom prst="rect">
            <a:avLst/>
          </a:prstGeom>
        </p:spPr>
      </p:pic>
      <p:sp>
        <p:nvSpPr>
          <p:cNvPr id="9" name="Text 2"/>
          <p:cNvSpPr/>
          <p:nvPr/>
        </p:nvSpPr>
        <p:spPr>
          <a:xfrm>
            <a:off x="1409546" y="1576338"/>
            <a:ext cx="545132" cy="53949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10" name="Text 3"/>
          <p:cNvSpPr/>
          <p:nvPr/>
        </p:nvSpPr>
        <p:spPr>
          <a:xfrm>
            <a:off x="466877" y="2115834"/>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智能体的定义与能力</a:t>
            </a:r>
            <a:endParaRPr lang="en-US" sz="1500" dirty="0"/>
          </a:p>
        </p:txBody>
      </p:sp>
      <p:sp>
        <p:nvSpPr>
          <p:cNvPr id="11" name="Text 4"/>
          <p:cNvSpPr/>
          <p:nvPr/>
        </p:nvSpPr>
        <p:spPr>
          <a:xfrm>
            <a:off x="466877" y="2455328"/>
            <a:ext cx="2430470" cy="123444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智能体是AI领域的核心，具备自主学习、决策和适应环境变化的能力。它们通过模拟人类智能，解决复杂问题，如路径规划和资源分配，提高工作效率和自动化水平。</a:t>
            </a:r>
            <a:endParaRPr lang="en-US" sz="1500" dirty="0"/>
          </a:p>
        </p:txBody>
      </p:sp>
      <p:sp>
        <p:nvSpPr>
          <p:cNvPr id="12" name="Shape 5"/>
          <p:cNvSpPr/>
          <p:nvPr/>
        </p:nvSpPr>
        <p:spPr>
          <a:xfrm>
            <a:off x="4572000" y="1165034"/>
            <a:ext cx="0" cy="286867"/>
          </a:xfrm>
          <a:custGeom>
            <a:avLst/>
            <a:gdLst/>
            <a:ahLst/>
            <a:cxnLst/>
            <a:rect l="l" t="t" r="r" b="b"/>
            <a:pathLst>
              <a:path h="286867">
                <a:moveTo>
                  <a:pt x="0" y="0"/>
                </a:moveTo>
                <a:lnTo>
                  <a:pt x="0" y="286867"/>
                </a:lnTo>
              </a:path>
            </a:pathLst>
          </a:custGeom>
          <a:noFill/>
          <a:ln w="38100">
            <a:solidFill>
              <a:srgbClr val="0055FF"/>
            </a:solidFill>
            <a:prstDash val="solid"/>
            <a:headEnd type="none"/>
            <a:tailEnd type="none"/>
          </a:ln>
        </p:spPr>
      </p:sp>
      <p:pic>
        <p:nvPicPr>
          <p:cNvPr id="13" name="Image 5" descr="preencoded.png"/>
          <p:cNvPicPr>
            <a:picLocks noChangeAspect="1"/>
          </p:cNvPicPr>
          <p:nvPr/>
        </p:nvPicPr>
        <p:blipFill>
          <a:blip r:embed="rId7"/>
          <a:stretch>
            <a:fillRect/>
          </a:stretch>
        </p:blipFill>
        <p:spPr>
          <a:xfrm>
            <a:off x="3193369" y="1649412"/>
            <a:ext cx="2756916" cy="2231136"/>
          </a:xfrm>
          <a:prstGeom prst="rect">
            <a:avLst/>
          </a:prstGeom>
        </p:spPr>
      </p:pic>
      <p:pic>
        <p:nvPicPr>
          <p:cNvPr id="14" name="Image 6" descr="preencoded.png"/>
          <p:cNvPicPr>
            <a:picLocks noChangeAspect="1"/>
          </p:cNvPicPr>
          <p:nvPr/>
        </p:nvPicPr>
        <p:blipFill>
          <a:blip r:embed="rId8"/>
          <a:stretch>
            <a:fillRect/>
          </a:stretch>
        </p:blipFill>
        <p:spPr>
          <a:xfrm>
            <a:off x="3774053" y="1367777"/>
            <a:ext cx="1595894" cy="395023"/>
          </a:xfrm>
          <a:prstGeom prst="rect">
            <a:avLst/>
          </a:prstGeom>
        </p:spPr>
      </p:pic>
      <p:sp>
        <p:nvSpPr>
          <p:cNvPr id="15" name="Text 6"/>
          <p:cNvSpPr/>
          <p:nvPr/>
        </p:nvSpPr>
        <p:spPr>
          <a:xfrm>
            <a:off x="4299434" y="1295540"/>
            <a:ext cx="545132" cy="53949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6" name="Text 7"/>
          <p:cNvSpPr/>
          <p:nvPr/>
        </p:nvSpPr>
        <p:spPr>
          <a:xfrm>
            <a:off x="3356765" y="1835036"/>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智能体的应用领域</a:t>
            </a:r>
            <a:endParaRPr lang="en-US" sz="1500" dirty="0"/>
          </a:p>
        </p:txBody>
      </p:sp>
      <p:sp>
        <p:nvSpPr>
          <p:cNvPr id="17" name="Text 8"/>
          <p:cNvSpPr/>
          <p:nvPr/>
        </p:nvSpPr>
        <p:spPr>
          <a:xfrm>
            <a:off x="3356765" y="2174531"/>
            <a:ext cx="2430470" cy="123444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智能体在多个领域展现出广泛的应用前景，包括游戏开发、金融交易和自动驾驶等。它们能够自动执行决策和行动，推动业务增长和创新，为各行业带来变革。</a:t>
            </a:r>
            <a:endParaRPr lang="en-US" sz="1500" dirty="0"/>
          </a:p>
        </p:txBody>
      </p:sp>
      <p:sp>
        <p:nvSpPr>
          <p:cNvPr id="18" name="Shape 9"/>
          <p:cNvSpPr/>
          <p:nvPr/>
        </p:nvSpPr>
        <p:spPr>
          <a:xfrm>
            <a:off x="7461888" y="1165301"/>
            <a:ext cx="0" cy="567397"/>
          </a:xfrm>
          <a:custGeom>
            <a:avLst/>
            <a:gdLst/>
            <a:ahLst/>
            <a:cxnLst/>
            <a:rect l="l" t="t" r="r" b="b"/>
            <a:pathLst>
              <a:path h="567397">
                <a:moveTo>
                  <a:pt x="0" y="0"/>
                </a:moveTo>
                <a:lnTo>
                  <a:pt x="0" y="567397"/>
                </a:lnTo>
              </a:path>
            </a:pathLst>
          </a:custGeom>
          <a:noFill/>
          <a:ln w="38100">
            <a:solidFill>
              <a:srgbClr val="0055FF"/>
            </a:solidFill>
            <a:prstDash val="solid"/>
            <a:headEnd type="none"/>
            <a:tailEnd type="none"/>
          </a:ln>
        </p:spPr>
      </p:sp>
      <p:pic>
        <p:nvPicPr>
          <p:cNvPr id="19" name="Image 7" descr="preencoded.png"/>
          <p:cNvPicPr>
            <a:picLocks noChangeAspect="1"/>
          </p:cNvPicPr>
          <p:nvPr/>
        </p:nvPicPr>
        <p:blipFill>
          <a:blip r:embed="rId5"/>
          <a:stretch>
            <a:fillRect/>
          </a:stretch>
        </p:blipFill>
        <p:spPr>
          <a:xfrm>
            <a:off x="6083503" y="1929754"/>
            <a:ext cx="2756916" cy="2231136"/>
          </a:xfrm>
          <a:prstGeom prst="rect">
            <a:avLst/>
          </a:prstGeom>
        </p:spPr>
      </p:pic>
      <p:pic>
        <p:nvPicPr>
          <p:cNvPr id="20" name="Image 8" descr="preencoded.png"/>
          <p:cNvPicPr>
            <a:picLocks noChangeAspect="1"/>
          </p:cNvPicPr>
          <p:nvPr/>
        </p:nvPicPr>
        <p:blipFill>
          <a:blip r:embed="rId6"/>
          <a:stretch>
            <a:fillRect/>
          </a:stretch>
        </p:blipFill>
        <p:spPr>
          <a:xfrm>
            <a:off x="6663941" y="1648574"/>
            <a:ext cx="1595894" cy="395023"/>
          </a:xfrm>
          <a:prstGeom prst="rect">
            <a:avLst/>
          </a:prstGeom>
        </p:spPr>
      </p:pic>
      <p:sp>
        <p:nvSpPr>
          <p:cNvPr id="21" name="Text 10"/>
          <p:cNvSpPr/>
          <p:nvPr/>
        </p:nvSpPr>
        <p:spPr>
          <a:xfrm>
            <a:off x="7189322" y="1576338"/>
            <a:ext cx="545132" cy="53949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2" name="Text 11"/>
          <p:cNvSpPr/>
          <p:nvPr/>
        </p:nvSpPr>
        <p:spPr>
          <a:xfrm>
            <a:off x="6246653" y="2115834"/>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0055FF"/>
                </a:solidFill>
                <a:latin typeface="微软雅黑" panose="020B0503020204020204" pitchFamily="34" charset="-122"/>
                <a:ea typeface="微软雅黑" panose="020B0503020204020204" pitchFamily="34" charset="-122"/>
                <a:cs typeface="微软雅黑" panose="020B0503020204020204" pitchFamily="34" charset="-120"/>
              </a:rPr>
              <a:t>智能体的未来展望</a:t>
            </a:r>
            <a:endParaRPr lang="en-US" sz="1500" dirty="0"/>
          </a:p>
        </p:txBody>
      </p:sp>
      <p:sp>
        <p:nvSpPr>
          <p:cNvPr id="23" name="Text 12"/>
          <p:cNvSpPr/>
          <p:nvPr/>
        </p:nvSpPr>
        <p:spPr>
          <a:xfrm>
            <a:off x="6246653" y="2455328"/>
            <a:ext cx="2430470" cy="123444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随着技术的不断进步，智能体将在更多领域发挥重要作用，探索新的应用场景。未来，智能体有望进一步提升自动化水平，为社会带来更多便利和效益。</a:t>
            </a:r>
            <a:endParaRPr lang="en-US" sz="1500" dirty="0"/>
          </a:p>
        </p:txBody>
      </p:sp>
      <p:pic>
        <p:nvPicPr>
          <p:cNvPr id="24" name="Image 9" descr="preencoded.png"/>
          <p:cNvPicPr>
            <a:picLocks noChangeAspect="1"/>
          </p:cNvPicPr>
          <p:nvPr/>
        </p:nvPicPr>
        <p:blipFill>
          <a:blip r:embed="rId9">
            <a:alphaModFix amt="50000"/>
          </a:blip>
          <a:stretch>
            <a:fillRect/>
          </a:stretch>
        </p:blipFill>
        <p:spPr>
          <a:xfrm>
            <a:off x="4572000" y="982154"/>
            <a:ext cx="4261104" cy="18288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 name="KSO_WM_UNIT_PLACING_PICTURE_USER_VIEWPORT" val="{&quot;height&quot;:5150,&quot;width&quot;:9338}"/>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PP_MARK_KEY" val="86e65de5-02ee-4afa-ac01-5b48876f345c"/>
  <p:tag name="COMMONDATA" val="eyJoZGlkIjoiYjNiNTM1NjgwMGNkODQ1ZWI4MzhmYjg1NTVkZjRmMjk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2846</Words>
  <Application>WPS 演示</Application>
  <PresentationFormat>On-screen Show (16:9)</PresentationFormat>
  <Paragraphs>198</Paragraphs>
  <Slides>29</Slides>
  <Notes>46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Arial</vt:lpstr>
      <vt:lpstr>宋体</vt:lpstr>
      <vt:lpstr>Wingdings</vt:lpstr>
      <vt:lpstr>Arial</vt:lpstr>
      <vt:lpstr>Arial</vt:lpstr>
      <vt:lpstr>微软雅黑</vt:lpstr>
      <vt:lpstr>微软雅黑</vt:lpstr>
      <vt:lpstr>Calibri</vt:lpstr>
      <vt:lpstr>Arial Unicode MS</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christine</cp:lastModifiedBy>
  <cp:revision>11</cp:revision>
  <dcterms:created xsi:type="dcterms:W3CDTF">2024-11-01T03:57:00Z</dcterms:created>
  <dcterms:modified xsi:type="dcterms:W3CDTF">2024-11-01T14:31:33Z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3FF3FDBE62C54EB2A9485F6673F7ABC9_13</vt:lpwstr>
  </property>
  <property fmtid="{D5CDD505-2E9C-101B-9397-08002B2CF9AE}" pid="3" name="KSOProductBuildVer">
    <vt:lpwstr>2052-11.1.0.14252</vt:lpwstr>
  </property>
</Properties>
</file>